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62" r:id="rId2"/>
    <p:sldId id="271" r:id="rId3"/>
    <p:sldId id="305" r:id="rId4"/>
    <p:sldId id="306" r:id="rId5"/>
    <p:sldId id="311" r:id="rId6"/>
    <p:sldId id="309" r:id="rId7"/>
    <p:sldId id="312" r:id="rId8"/>
    <p:sldId id="313" r:id="rId9"/>
    <p:sldId id="314" r:id="rId10"/>
    <p:sldId id="315" r:id="rId11"/>
    <p:sldId id="308" r:id="rId12"/>
    <p:sldId id="289" r:id="rId13"/>
    <p:sldId id="303" r:id="rId14"/>
    <p:sldId id="310" r:id="rId15"/>
    <p:sldId id="317" r:id="rId16"/>
    <p:sldId id="290" r:id="rId17"/>
    <p:sldId id="295" r:id="rId18"/>
    <p:sldId id="296" r:id="rId19"/>
    <p:sldId id="297" r:id="rId20"/>
    <p:sldId id="298" r:id="rId21"/>
    <p:sldId id="299" r:id="rId22"/>
    <p:sldId id="318" r:id="rId23"/>
    <p:sldId id="291" r:id="rId24"/>
    <p:sldId id="304" r:id="rId25"/>
    <p:sldId id="316" r:id="rId26"/>
    <p:sldId id="324" r:id="rId27"/>
    <p:sldId id="325" r:id="rId28"/>
    <p:sldId id="292" r:id="rId29"/>
    <p:sldId id="302" r:id="rId30"/>
    <p:sldId id="300" r:id="rId31"/>
    <p:sldId id="320" r:id="rId32"/>
    <p:sldId id="293" r:id="rId33"/>
    <p:sldId id="301" r:id="rId34"/>
    <p:sldId id="321" r:id="rId35"/>
    <p:sldId id="322" r:id="rId36"/>
    <p:sldId id="287" r:id="rId37"/>
    <p:sldId id="323" r:id="rId38"/>
  </p:sldIdLst>
  <p:sldSz cx="100584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7" autoAdjust="0"/>
    <p:restoredTop sz="79277" autoAdjust="0"/>
  </p:normalViewPr>
  <p:slideViewPr>
    <p:cSldViewPr snapToGrid="0">
      <p:cViewPr varScale="1">
        <p:scale>
          <a:sx n="88" d="100"/>
          <a:sy n="88" d="100"/>
        </p:scale>
        <p:origin x="13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B85D6-1D66-48B7-9D95-A1441DFE4FC8}" type="datetimeFigureOut">
              <a:rPr lang="en-US" smtClean="0"/>
              <a:t>11/2/2020</a:t>
            </a:fld>
            <a:endParaRPr lang="en-US"/>
          </a:p>
        </p:txBody>
      </p:sp>
      <p:sp>
        <p:nvSpPr>
          <p:cNvPr id="4" name="Slide Image Placeholder 3"/>
          <p:cNvSpPr>
            <a:spLocks noGrp="1" noRot="1" noChangeAspect="1"/>
          </p:cNvSpPr>
          <p:nvPr>
            <p:ph type="sldImg" idx="2"/>
          </p:nvPr>
        </p:nvSpPr>
        <p:spPr>
          <a:xfrm>
            <a:off x="1165225" y="1143000"/>
            <a:ext cx="45275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F3785-4F12-481E-9564-925481A6AC6D}" type="slidenum">
              <a:rPr lang="en-US" smtClean="0"/>
              <a:t>‹#›</a:t>
            </a:fld>
            <a:endParaRPr lang="en-US"/>
          </a:p>
        </p:txBody>
      </p:sp>
    </p:spTree>
    <p:extLst>
      <p:ext uri="{BB962C8B-B14F-4D97-AF65-F5344CB8AC3E}">
        <p14:creationId xmlns:p14="http://schemas.microsoft.com/office/powerpoint/2010/main" val="2881037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dirty="0"/>
              <a:t>Good evening and hello everyone!</a:t>
            </a:r>
            <a:r>
              <a:rPr lang="en-US" baseline="0" dirty="0"/>
              <a:t> I guess by now all of you are aware of who I am and what I do but let’s just start with a formal introduction. My name is Sourangsu Banerji and I am finishing PhD student in the group. I mostly deal with doing computational stuff as you might all be already knowing and today, I am going to be talking about “Computational Photography”. This is something which encompasses my own PhD research and branches out into diverse fields of their own and which I wish to pursue sometime in the future if given the opportunity. As usual, my talk is not going to be extremely technical, but I will try to motivate you about how computation can influence the entire photography pipeline; right from the illuminating a 3D scene to capture a 2D image to finally rendering it on a display. </a:t>
            </a:r>
          </a:p>
          <a:p>
            <a:endParaRPr lang="en-US" baseline="0" dirty="0"/>
          </a:p>
          <a:p>
            <a:r>
              <a:rPr lang="en-US" baseline="0" dirty="0"/>
              <a:t>Let’s start! </a:t>
            </a:r>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1</a:t>
            </a:fld>
            <a:endParaRPr lang="en-US"/>
          </a:p>
        </p:txBody>
      </p:sp>
    </p:spTree>
    <p:extLst>
      <p:ext uri="{BB962C8B-B14F-4D97-AF65-F5344CB8AC3E}">
        <p14:creationId xmlns:p14="http://schemas.microsoft.com/office/powerpoint/2010/main" val="1274833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optics and sensors help us to design better sensors and displays and the kind of information that we want to capture from the environment i.e. our 3D scene.</a:t>
            </a:r>
          </a:p>
          <a:p>
            <a:endParaRPr lang="en-US" dirty="0"/>
          </a:p>
          <a:p>
            <a:endParaRPr lang="en-US" dirty="0"/>
          </a:p>
          <a:p>
            <a:r>
              <a:rPr lang="en-US" dirty="0"/>
              <a:t>All of these four, computer vision, computer graphics, image processing, and</a:t>
            </a:r>
            <a:r>
              <a:rPr lang="en-US" baseline="0" dirty="0"/>
              <a:t> </a:t>
            </a:r>
            <a:r>
              <a:rPr lang="en-US" dirty="0"/>
              <a:t>optics and sensors are popular</a:t>
            </a:r>
            <a:r>
              <a:rPr lang="en-US" baseline="0" dirty="0"/>
              <a:t> field of their own</a:t>
            </a:r>
            <a:r>
              <a:rPr lang="en-US" dirty="0"/>
              <a:t> and computational photography leverages all of them.</a:t>
            </a:r>
          </a:p>
        </p:txBody>
      </p:sp>
      <p:sp>
        <p:nvSpPr>
          <p:cNvPr id="4" name="Slide Number Placeholder 3"/>
          <p:cNvSpPr>
            <a:spLocks noGrp="1"/>
          </p:cNvSpPr>
          <p:nvPr>
            <p:ph type="sldNum" sz="quarter" idx="10"/>
          </p:nvPr>
        </p:nvSpPr>
        <p:spPr/>
        <p:txBody>
          <a:bodyPr/>
          <a:lstStyle/>
          <a:p>
            <a:fld id="{A57F3785-4F12-481E-9564-925481A6AC6D}" type="slidenum">
              <a:rPr lang="en-US" smtClean="0"/>
              <a:t>10</a:t>
            </a:fld>
            <a:endParaRPr lang="en-US"/>
          </a:p>
        </p:txBody>
      </p:sp>
    </p:spTree>
    <p:extLst>
      <p:ext uri="{BB962C8B-B14F-4D97-AF65-F5344CB8AC3E}">
        <p14:creationId xmlns:p14="http://schemas.microsoft.com/office/powerpoint/2010/main" val="266101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brings us to the outline of my talk today where my goal (to an extent) is to educate you about this entire computational photography pipeline as well as to highlight what I and my team have achieved till date along this entire pipeline starting with illumination right up to display without really going into deep discussions of anything related to its underlying fields of computer vision, computer graphics, image processing or optics. </a:t>
            </a:r>
          </a:p>
          <a:p>
            <a:endParaRPr lang="en-US" dirty="0"/>
          </a:p>
          <a:p>
            <a:r>
              <a:rPr lang="en-US" baseline="0" dirty="0"/>
              <a:t>You will notice as I will go through my talk how complicated yet “simple” it is to render an aesthetically “beautiful” image!  </a:t>
            </a:r>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11</a:t>
            </a:fld>
            <a:endParaRPr lang="en-US"/>
          </a:p>
        </p:txBody>
      </p:sp>
    </p:spTree>
    <p:extLst>
      <p:ext uri="{BB962C8B-B14F-4D97-AF65-F5344CB8AC3E}">
        <p14:creationId xmlns:p14="http://schemas.microsoft.com/office/powerpoint/2010/main" val="1280106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us start with illumination and see how computation affects its.</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12</a:t>
            </a:fld>
            <a:endParaRPr lang="en-US"/>
          </a:p>
        </p:txBody>
      </p:sp>
    </p:spTree>
    <p:extLst>
      <p:ext uri="{BB962C8B-B14F-4D97-AF65-F5344CB8AC3E}">
        <p14:creationId xmlns:p14="http://schemas.microsoft.com/office/powerpoint/2010/main" val="4014306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sub-field of “dual photography” speaks about how one could change/control the illumination of a 3D scene to generate a “novel” 2D image. By “novel” I mean an image which is computationally rendered or rather inferred from the taken image. </a:t>
            </a:r>
          </a:p>
          <a:p>
            <a:endParaRPr lang="en-US" baseline="0" dirty="0"/>
          </a:p>
          <a:p>
            <a:r>
              <a:rPr lang="en-US" baseline="0" dirty="0"/>
              <a:t>How this is achieved is interesting and let’s hear it from the authors themselves! </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13</a:t>
            </a:fld>
            <a:endParaRPr lang="en-US"/>
          </a:p>
        </p:txBody>
      </p:sp>
    </p:spTree>
    <p:extLst>
      <p:ext uri="{BB962C8B-B14F-4D97-AF65-F5344CB8AC3E}">
        <p14:creationId xmlns:p14="http://schemas.microsoft.com/office/powerpoint/2010/main" val="1536091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top panel shows a simple experiment which was performed but let’s this experiment in live action ! </a:t>
            </a:r>
          </a:p>
          <a:p>
            <a:endParaRPr lang="en-US" baseline="0" dirty="0"/>
          </a:p>
          <a:p>
            <a:r>
              <a:rPr lang="en-US" baseline="0" dirty="0"/>
              <a:t>Apart from this another interesting experiment was also performed by the authors. </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14</a:t>
            </a:fld>
            <a:endParaRPr lang="en-US"/>
          </a:p>
        </p:txBody>
      </p:sp>
    </p:spTree>
    <p:extLst>
      <p:ext uri="{BB962C8B-B14F-4D97-AF65-F5344CB8AC3E}">
        <p14:creationId xmlns:p14="http://schemas.microsoft.com/office/powerpoint/2010/main" val="584137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 the key takeaway here is that</a:t>
            </a:r>
            <a:r>
              <a:rPr lang="en-US" sz="1200" b="1" i="1" dirty="0">
                <a:solidFill>
                  <a:srgbClr val="FF0000"/>
                </a:solidFill>
                <a:latin typeface="Comic Sans MS" panose="030F0702030302020204" pitchFamily="66" charset="0"/>
              </a:rPr>
              <a:t> </a:t>
            </a:r>
            <a:r>
              <a:rPr lang="en-US" sz="1200" i="1" dirty="0">
                <a:solidFill>
                  <a:schemeClr val="tx1"/>
                </a:solidFill>
                <a:latin typeface="Comic Sans MS" panose="030F0702030302020204" pitchFamily="66" charset="0"/>
              </a:rPr>
              <a:t>By playing around with illumination and an</a:t>
            </a:r>
            <a:r>
              <a:rPr lang="en-US" sz="1200" i="1" baseline="0" dirty="0">
                <a:solidFill>
                  <a:schemeClr val="tx1"/>
                </a:solidFill>
                <a:latin typeface="Comic Sans MS" panose="030F0702030302020204" pitchFamily="66" charset="0"/>
              </a:rPr>
              <a:t> adaptive computational algorithm</a:t>
            </a:r>
            <a:r>
              <a:rPr lang="en-US" sz="1200" i="1" dirty="0">
                <a:solidFill>
                  <a:schemeClr val="tx1"/>
                </a:solidFill>
                <a:latin typeface="Comic Sans MS" panose="030F0702030302020204" pitchFamily="66" charset="0"/>
              </a:rPr>
              <a:t>, one can now generate novel images</a:t>
            </a:r>
            <a:r>
              <a:rPr lang="en-US" sz="1200" i="1" baseline="0" dirty="0">
                <a:solidFill>
                  <a:schemeClr val="tx1"/>
                </a:solidFill>
                <a:latin typeface="Comic Sans MS" panose="030F0702030302020204" pitchFamily="66" charset="0"/>
              </a:rPr>
              <a:t> and see things which was previously not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baseline="0" dirty="0">
              <a:solidFill>
                <a:schemeClr val="tx1"/>
              </a:solidFill>
              <a:latin typeface="Comic Sans MS" panose="030F0702030302020204" pitchFamily="66" charset="0"/>
            </a:endParaRPr>
          </a:p>
          <a:p>
            <a:r>
              <a:rPr lang="en-US" sz="1200" baseline="0" dirty="0">
                <a:solidFill>
                  <a:schemeClr val="tx1"/>
                </a:solidFill>
              </a:rPr>
              <a:t>We personally have not looked into this segment of the computational photography pipeline as of now. </a:t>
            </a:r>
            <a:endParaRPr lang="en-US" baseline="0" dirty="0"/>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15</a:t>
            </a:fld>
            <a:endParaRPr lang="en-US"/>
          </a:p>
        </p:txBody>
      </p:sp>
    </p:spTree>
    <p:extLst>
      <p:ext uri="{BB962C8B-B14F-4D97-AF65-F5344CB8AC3E}">
        <p14:creationId xmlns:p14="http://schemas.microsoft.com/office/powerpoint/2010/main" val="1368448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next section is where my own personal PhD research plays a big part i.e. to come with up with optical components which can now reduce the overall weight and form factor of a camera device! </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16</a:t>
            </a:fld>
            <a:endParaRPr lang="en-US"/>
          </a:p>
        </p:txBody>
      </p:sp>
    </p:spTree>
    <p:extLst>
      <p:ext uri="{BB962C8B-B14F-4D97-AF65-F5344CB8AC3E}">
        <p14:creationId xmlns:p14="http://schemas.microsoft.com/office/powerpoint/2010/main" val="3406654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goal here to replace a conventional refractive lens as shown here with an equivalent flat and thin diffractive lens so as to reduce the overall foot print of my camera as is shown here. </a:t>
            </a:r>
          </a:p>
          <a:p>
            <a:endParaRPr lang="en-US" baseline="0" dirty="0"/>
          </a:p>
          <a:p>
            <a:r>
              <a:rPr lang="en-US" baseline="0" dirty="0"/>
              <a:t>Again as one can see that these diffractive lenses can now be computationally inverse designed with an algorithm and fabricated with a grayscale photolithography technique.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F3785-4F12-481E-9564-925481A6AC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630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showed that this approach could be generalized to design MDLs for any part of the electromagnetic spectrum and is not just limited to the visible wavelengths. As can be seen from the images here, the imaging is also at par (in terms of resolution) to the conventional lenses that one can find in the market.</a:t>
            </a:r>
          </a:p>
          <a:p>
            <a:endParaRPr lang="en-US" baseline="0" dirty="0"/>
          </a:p>
          <a:p>
            <a:r>
              <a:rPr lang="en-US" baseline="0" dirty="0"/>
              <a:t>But how do we quantify this in “real” numbers?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F3785-4F12-481E-9564-925481A6AC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177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honest, a real</a:t>
            </a:r>
            <a:r>
              <a:rPr lang="en-US" baseline="0" dirty="0"/>
              <a:t> apples to apples comparison is impossible given the large lens market but even if we take the well known fact into consideration that a refractive lens focuses ~80% of the incident power into it focal spot, I want to highlight that the efficiency of our multilevel diffractive lens in almost all the cases can break that limit with considerable ease. In fact, it can even outperform the recent metalenses which has been touted as the next big revolution in lens design.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F3785-4F12-481E-9564-925481A6AC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2628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Photography in general refers to the art of taking or processing photos. However, when I say “photos” it can mean various different things or might actually refer to various different types of photos. They might be recreational photos where I am capturing my life’s memories….they might be artistic photos which I wish to sell in a marketplace and earn money….or even scientific photos where I am looking to gain information. </a:t>
            </a:r>
          </a:p>
          <a:p>
            <a:endParaRPr lang="en-US" baseline="0" dirty="0"/>
          </a:p>
          <a:p>
            <a:r>
              <a:rPr lang="en-US" baseline="0" dirty="0"/>
              <a:t>Surveillance photos to keep track of people’s movements….or purely accidental photos which in the first place were never meant to be taken but was captured by accident. Finally, there are also fake photos which a lot of times might be harmless or sometime even be harmful when used against another person for blackmail. </a:t>
            </a:r>
          </a:p>
          <a:p>
            <a:endParaRPr lang="en-US" baseline="0" dirty="0"/>
          </a:p>
          <a:p>
            <a:r>
              <a:rPr lang="en-US" baseline="0" dirty="0"/>
              <a:t>But one thing is common in all of these photos ! That is they were captured or manipulated using a hardware device and a software. </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2</a:t>
            </a:fld>
            <a:endParaRPr lang="en-US"/>
          </a:p>
        </p:txBody>
      </p:sp>
    </p:spTree>
    <p:extLst>
      <p:ext uri="{BB962C8B-B14F-4D97-AF65-F5344CB8AC3E}">
        <p14:creationId xmlns:p14="http://schemas.microsoft.com/office/powerpoint/2010/main" val="1827448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a:t>
            </a:r>
            <a:r>
              <a:rPr lang="en-US" baseline="0" dirty="0"/>
              <a:t> that we have established the fact that these inverse designed MDLs can truly perform to an extent on the scale on a conventional refractive lens, we targeted 3 most important lens parameters i.e. achromaticity, depth of focus and field of view and designed MDLs optimized for specific scenario and showcased imaging for each of them.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F3785-4F12-481E-9564-925481A6AC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440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again</a:t>
            </a:r>
            <a:r>
              <a:rPr lang="en-US" baseline="0" dirty="0"/>
              <a:t> another question which comes up now more often than before is that “Is everything lost for refractive optics?”. With the current claims of replacing these bulky refractive lenses with either MDLs or metalenses, will our labs altogether throw out the conventional stuff. </a:t>
            </a:r>
          </a:p>
          <a:p>
            <a:endParaRPr lang="en-US" baseline="0" dirty="0"/>
          </a:p>
          <a:p>
            <a:r>
              <a:rPr lang="en-US" baseline="0" dirty="0"/>
              <a:t>Well, not exactly! Keeping all this hype aside….there is still a lot of scope of research in refractive lenses too. As you can see, I recently came across this awesome software by the name of Code V and started doing innovative eyepiece designs. </a:t>
            </a:r>
          </a:p>
          <a:p>
            <a:endParaRPr lang="en-US" baseline="0" dirty="0"/>
          </a:p>
          <a:p>
            <a:r>
              <a:rPr lang="en-US" baseline="0" dirty="0"/>
              <a:t>As you all can see, that a conventional “</a:t>
            </a:r>
            <a:r>
              <a:rPr lang="en-US" baseline="0" dirty="0" err="1"/>
              <a:t>erfle</a:t>
            </a:r>
            <a:r>
              <a:rPr lang="en-US" baseline="0" dirty="0"/>
              <a:t>” eyepiece consists of 5 surfaces to perform a full 60 field of view imaging, my design does that with 4 surfaces with the same performance. This is where I feel where the refractive lens is heading too….. i.e. reducing the number of refractive lens components…which in principle can still be done….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F3785-4F12-481E-9564-925481A6AC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049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coming back to our main topic of discussion, the key </a:t>
            </a:r>
            <a:r>
              <a:rPr lang="en-US" dirty="0" err="1"/>
              <a:t>takeway</a:t>
            </a:r>
            <a:r>
              <a:rPr lang="en-US" dirty="0"/>
              <a:t> from this section is that </a:t>
            </a:r>
            <a:r>
              <a:rPr lang="en-US" sz="1200" i="1" dirty="0">
                <a:solidFill>
                  <a:schemeClr val="tx1"/>
                </a:solidFill>
                <a:latin typeface="Comic Sans MS" panose="030F0702030302020204" pitchFamily="66" charset="0"/>
              </a:rPr>
              <a:t>By reducing the weight of overall optics, one can now reduce the overall size of camera itself.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7F3785-4F12-481E-9564-925481A6AC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335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next section is again another area whether neither me nor my group has really worked on but still for the sake of completeness, I will over it briefly. You will see that this is one area which is often neglected but has fetched the most Nobel prizes!  </a:t>
            </a:r>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23</a:t>
            </a:fld>
            <a:endParaRPr lang="en-US"/>
          </a:p>
        </p:txBody>
      </p:sp>
    </p:spTree>
    <p:extLst>
      <p:ext uri="{BB962C8B-B14F-4D97-AF65-F5344CB8AC3E}">
        <p14:creationId xmlns:p14="http://schemas.microsoft.com/office/powerpoint/2010/main" val="2541391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Once the illumination strikes the object and hits the optical components in my camera, the next step in this process is to somehow direct this light into a media which can record this. A camera exactly does this job. </a:t>
            </a:r>
          </a:p>
          <a:p>
            <a:endParaRPr lang="en-US" dirty="0"/>
          </a:p>
          <a:p>
            <a:r>
              <a:rPr lang="en-US" dirty="0"/>
              <a:t>Now again, be it a film</a:t>
            </a:r>
            <a:r>
              <a:rPr lang="en-US" baseline="0" dirty="0"/>
              <a:t> or a digital camera, this process of recording is more or less the same. For film cameras , one uses a 135mm camera roll whereas the digital cameras uses CCD/CMOS. I encourage you to learn more about the specifics of each of this technique in the following references. </a:t>
            </a:r>
          </a:p>
          <a:p>
            <a:endParaRPr lang="en-US" baseline="0" dirty="0"/>
          </a:p>
          <a:p>
            <a:r>
              <a:rPr lang="en-US" baseline="0" dirty="0"/>
              <a:t>However take note of this red highlighted part! We will come back to that in a second. </a:t>
            </a:r>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24</a:t>
            </a:fld>
            <a:endParaRPr lang="en-US"/>
          </a:p>
        </p:txBody>
      </p:sp>
    </p:spTree>
    <p:extLst>
      <p:ext uri="{BB962C8B-B14F-4D97-AF65-F5344CB8AC3E}">
        <p14:creationId xmlns:p14="http://schemas.microsoft.com/office/powerpoint/2010/main" val="2383802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digital camera sensor is again  sub-divided into 2 categories i.e. CCD and CMOS depending on how the information is stored and processed. CMOS sensors are cheap but a major problem with CMOS sensors is the rolling shutter effect. Again, I am not going to talk a lot about this issue but encourage you to look into the reference.  </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25</a:t>
            </a:fld>
            <a:endParaRPr lang="en-US"/>
          </a:p>
        </p:txBody>
      </p:sp>
    </p:spTree>
    <p:extLst>
      <p:ext uri="{BB962C8B-B14F-4D97-AF65-F5344CB8AC3E}">
        <p14:creationId xmlns:p14="http://schemas.microsoft.com/office/powerpoint/2010/main" val="1593133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proposal here is too replace the top layer of microlenses which now consist of refractive components with MDLs for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26</a:t>
            </a:fld>
            <a:endParaRPr lang="en-US"/>
          </a:p>
        </p:txBody>
      </p:sp>
    </p:spTree>
    <p:extLst>
      <p:ext uri="{BB962C8B-B14F-4D97-AF65-F5344CB8AC3E}">
        <p14:creationId xmlns:p14="http://schemas.microsoft.com/office/powerpoint/2010/main" val="4264325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  the </a:t>
            </a:r>
            <a:r>
              <a:rPr lang="en-US" sz="1200" b="0" i="0" baseline="0" dirty="0">
                <a:solidFill>
                  <a:srgbClr val="FF0000"/>
                </a:solidFill>
                <a:latin typeface="Comic Sans MS" panose="030F0702030302020204" pitchFamily="66" charset="0"/>
              </a:rPr>
              <a:t>k</a:t>
            </a:r>
            <a:r>
              <a:rPr lang="en-US" sz="1200" b="0" i="0" dirty="0">
                <a:solidFill>
                  <a:srgbClr val="FF0000"/>
                </a:solidFill>
                <a:latin typeface="Comic Sans MS" panose="030F0702030302020204" pitchFamily="66" charset="0"/>
              </a:rPr>
              <a:t>ey takeaway</a:t>
            </a:r>
            <a:r>
              <a:rPr lang="en-US" sz="1200" b="0" i="0" baseline="0" dirty="0">
                <a:solidFill>
                  <a:srgbClr val="FF0000"/>
                </a:solidFill>
                <a:latin typeface="Comic Sans MS" panose="030F0702030302020204" pitchFamily="66" charset="0"/>
              </a:rPr>
              <a:t> here is</a:t>
            </a:r>
            <a:r>
              <a:rPr lang="en-US" sz="1200" b="0" i="0" dirty="0">
                <a:solidFill>
                  <a:srgbClr val="FF0000"/>
                </a:solidFill>
                <a:latin typeface="Comic Sans MS" panose="030F0702030302020204" pitchFamily="66" charset="0"/>
              </a:rPr>
              <a:t> </a:t>
            </a:r>
            <a:r>
              <a:rPr lang="en-US" sz="1200" b="0" i="0" dirty="0">
                <a:solidFill>
                  <a:schemeClr val="tx1"/>
                </a:solidFill>
                <a:latin typeface="Comic Sans MS" panose="030F0702030302020204" pitchFamily="66" charset="0"/>
              </a:rPr>
              <a:t>with better quality camera sensors, one can now capture good quality of raw image data.</a:t>
            </a:r>
            <a:r>
              <a:rPr lang="en-US" sz="1200" b="0" i="0" baseline="0" dirty="0">
                <a:solidFill>
                  <a:schemeClr val="tx1"/>
                </a:solidFill>
                <a:latin typeface="Comic Sans MS" panose="030F0702030302020204" pitchFamily="66" charset="0"/>
              </a:rPr>
              <a:t> </a:t>
            </a:r>
            <a:endParaRPr lang="en-US" sz="1200" b="0" i="0" dirty="0">
              <a:solidFill>
                <a:schemeClr val="tx1"/>
              </a:solidFill>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27</a:t>
            </a:fld>
            <a:endParaRPr lang="en-US"/>
          </a:p>
        </p:txBody>
      </p:sp>
    </p:spTree>
    <p:extLst>
      <p:ext uri="{BB962C8B-B14F-4D97-AF65-F5344CB8AC3E}">
        <p14:creationId xmlns:p14="http://schemas.microsoft.com/office/powerpoint/2010/main" val="2450138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Finally, we come to the part where now computation plays a major role. You will see that most often than not the photos that your see nowadays on your digital screen looks very good compared to the photos which you have seen on these similar screens 10 years ago. </a:t>
            </a:r>
          </a:p>
          <a:p>
            <a:endParaRPr lang="en-US" baseline="0" dirty="0"/>
          </a:p>
          <a:p>
            <a:r>
              <a:rPr lang="en-US" baseline="0" dirty="0"/>
              <a:t>Apple and Samsung are coming out with better image quality camera phones each and every year. So, are they really re-inventing this field of photography every year over and over again? </a:t>
            </a:r>
          </a:p>
          <a:p>
            <a:endParaRPr lang="en-US" baseline="0" dirty="0"/>
          </a:p>
          <a:p>
            <a:r>
              <a:rPr lang="en-US" baseline="0" dirty="0"/>
              <a:t>The overall strategy to do photography remain the same with some basic advancement maybe in the optics design.</a:t>
            </a:r>
          </a:p>
          <a:p>
            <a:endParaRPr lang="en-US" baseline="0" dirty="0"/>
          </a:p>
          <a:p>
            <a:r>
              <a:rPr lang="en-US" baseline="0" dirty="0"/>
              <a:t>But the advancement right now is primarily made on the computation side which is enabling us to produce good quality images i.e. extracting out features from the image. </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28</a:t>
            </a:fld>
            <a:endParaRPr lang="en-US"/>
          </a:p>
        </p:txBody>
      </p:sp>
    </p:spTree>
    <p:extLst>
      <p:ext uri="{BB962C8B-B14F-4D97-AF65-F5344CB8AC3E}">
        <p14:creationId xmlns:p14="http://schemas.microsoft.com/office/powerpoint/2010/main" val="3858229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regard, me and my group are currently employing a deep learning (aka machine learning) based post-image processing pipeline to enhance the quality of the images. </a:t>
            </a:r>
          </a:p>
          <a:p>
            <a:endParaRPr lang="en-US" baseline="0" dirty="0"/>
          </a:p>
          <a:p>
            <a:r>
              <a:rPr lang="en-US" baseline="0" dirty="0"/>
              <a:t>I apologize that we still don’t really have good quality post-processed images as one can see from the bottom panel here which just shows that our trained model just learned to increase the brightness of the image. </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29</a:t>
            </a:fld>
            <a:endParaRPr lang="en-US"/>
          </a:p>
        </p:txBody>
      </p:sp>
    </p:spTree>
    <p:extLst>
      <p:ext uri="{BB962C8B-B14F-4D97-AF65-F5344CB8AC3E}">
        <p14:creationId xmlns:p14="http://schemas.microsoft.com/office/powerpoint/2010/main" val="126381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Camera is that hardware device which technically captures a photo.  As you can see from the top panel here; that camera in itself have come along a long way from being a bulky device to something which is small and portable. </a:t>
            </a:r>
          </a:p>
          <a:p>
            <a:endParaRPr lang="en-US" baseline="0" dirty="0"/>
          </a:p>
          <a:p>
            <a:r>
              <a:rPr lang="en-US" baseline="0" dirty="0"/>
              <a:t>With the advent of the SLR cameras back in 1986, the progress thereafter made in the field of photography has been monumental and right now everybody has a camera i.e. either a dedicated DSLR or a smartphone camera. </a:t>
            </a:r>
          </a:p>
          <a:p>
            <a:endParaRPr lang="en-US" baseline="0" dirty="0"/>
          </a:p>
          <a:p>
            <a:r>
              <a:rPr lang="en-US" baseline="0" dirty="0"/>
              <a:t>So much so, that a term “casual photography” is now being proposed to be added to the Merriam Webster dictionary. However, if I were to depict this progress on a pictorial scale, I would sum it up as the one shown in the bottom panel where one can see that this photography evolution closely resembles our very own Darwinian evolution. </a:t>
            </a:r>
            <a:r>
              <a:rPr lang="en-US" baseline="0" dirty="0" err="1"/>
              <a:t>Haha</a:t>
            </a:r>
            <a:r>
              <a:rPr lang="en-US" baseline="0" dirty="0"/>
              <a:t>!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A57F3785-4F12-481E-9564-925481A6AC6D}" type="slidenum">
              <a:rPr lang="en-US" smtClean="0"/>
              <a:t>3</a:t>
            </a:fld>
            <a:endParaRPr lang="en-US"/>
          </a:p>
        </p:txBody>
      </p:sp>
    </p:spTree>
    <p:extLst>
      <p:ext uri="{BB962C8B-B14F-4D97-AF65-F5344CB8AC3E}">
        <p14:creationId xmlns:p14="http://schemas.microsoft.com/office/powerpoint/2010/main" val="22068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we do really have some good results we tried out super-resolution imaging with a microlens array of our MDLs. You can see from this contrast plot as well visually perceive how we went about increasing the image size of the resolution chart with loosing out any information due to pixelation. In fact, the images have a better contrast. One can now make out these horizontal bars aside the figure 6.  </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30</a:t>
            </a:fld>
            <a:endParaRPr lang="en-US"/>
          </a:p>
        </p:txBody>
      </p:sp>
    </p:spTree>
    <p:extLst>
      <p:ext uri="{BB962C8B-B14F-4D97-AF65-F5344CB8AC3E}">
        <p14:creationId xmlns:p14="http://schemas.microsoft.com/office/powerpoint/2010/main" val="221387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0000"/>
                </a:solidFill>
                <a:latin typeface="Comic Sans MS" panose="030F0702030302020204" pitchFamily="66" charset="0"/>
              </a:rPr>
              <a:t>So the key takeaway</a:t>
            </a:r>
            <a:r>
              <a:rPr lang="en-US" sz="1200" b="0" i="0" baseline="0" dirty="0">
                <a:solidFill>
                  <a:srgbClr val="FF0000"/>
                </a:solidFill>
                <a:latin typeface="Comic Sans MS" panose="030F0702030302020204" pitchFamily="66" charset="0"/>
              </a:rPr>
              <a:t> here is that by enabling better post processing algorithms, </a:t>
            </a:r>
            <a:r>
              <a:rPr lang="en-US" sz="1200" b="0" i="0" baseline="0" dirty="0">
                <a:solidFill>
                  <a:schemeClr val="tx1"/>
                </a:solidFill>
                <a:latin typeface="Comic Sans MS" panose="030F0702030302020204" pitchFamily="66" charset="0"/>
              </a:rPr>
              <a:t>o</a:t>
            </a:r>
            <a:r>
              <a:rPr lang="en-US" sz="1200" b="0" i="0" dirty="0">
                <a:solidFill>
                  <a:schemeClr val="tx1"/>
                </a:solidFill>
                <a:latin typeface="Comic Sans MS" panose="030F0702030302020204" pitchFamily="66" charset="0"/>
              </a:rPr>
              <a:t>ne can now improve the overall quality of the raw captured images.</a:t>
            </a:r>
            <a:endParaRPr lang="en-US" sz="1200" b="0" i="0" dirty="0">
              <a:solidFill>
                <a:schemeClr val="tx1"/>
              </a:solidFill>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31</a:t>
            </a:fld>
            <a:endParaRPr lang="en-US"/>
          </a:p>
        </p:txBody>
      </p:sp>
    </p:spTree>
    <p:extLst>
      <p:ext uri="{BB962C8B-B14F-4D97-AF65-F5344CB8AC3E}">
        <p14:creationId xmlns:p14="http://schemas.microsoft.com/office/powerpoint/2010/main" val="1615985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last section details with representing this set of high-quality images on a 2D or let’s say even a 3D scene i.e. incorporating depth! </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32</a:t>
            </a:fld>
            <a:endParaRPr lang="en-US"/>
          </a:p>
        </p:txBody>
      </p:sp>
    </p:spTree>
    <p:extLst>
      <p:ext uri="{BB962C8B-B14F-4D97-AF65-F5344CB8AC3E}">
        <p14:creationId xmlns:p14="http://schemas.microsoft.com/office/powerpoint/2010/main" val="58806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recent research effort in this area is to render 3D light field displays using microlens arrays. As you can see from the this video and these 2 images here that when this single image is slightly rotated from left to right, the light intensity across the frame changes. This ideally should give a 3D perspective. </a:t>
            </a:r>
          </a:p>
          <a:p>
            <a:endParaRPr lang="en-US" baseline="0" dirty="0"/>
          </a:p>
          <a:p>
            <a:r>
              <a:rPr lang="en-US" baseline="0" dirty="0"/>
              <a:t>This is might be a bit difficult to comprehend as the pixel resolution is so low and secondly because I am showing a 3D rendering on a 2D screen but efforts are currently underway to fix and improve upon this. </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33</a:t>
            </a:fld>
            <a:endParaRPr lang="en-US"/>
          </a:p>
        </p:txBody>
      </p:sp>
    </p:spTree>
    <p:extLst>
      <p:ext uri="{BB962C8B-B14F-4D97-AF65-F5344CB8AC3E}">
        <p14:creationId xmlns:p14="http://schemas.microsoft.com/office/powerpoint/2010/main" val="705666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solidFill>
                  <a:srgbClr val="FF0000"/>
                </a:solidFill>
                <a:latin typeface="Comic Sans MS" panose="030F0702030302020204" pitchFamily="66" charset="0"/>
              </a:rPr>
              <a:t>The final key takeaway</a:t>
            </a:r>
            <a:r>
              <a:rPr lang="en-US" sz="1200" b="0" i="1" baseline="0" dirty="0">
                <a:solidFill>
                  <a:srgbClr val="FF0000"/>
                </a:solidFill>
                <a:latin typeface="Comic Sans MS" panose="030F0702030302020204" pitchFamily="66" charset="0"/>
              </a:rPr>
              <a:t> here is </a:t>
            </a:r>
            <a:r>
              <a:rPr lang="en-US" sz="1200" b="0" i="1" baseline="0" dirty="0">
                <a:solidFill>
                  <a:schemeClr val="tx1"/>
                </a:solidFill>
                <a:latin typeface="Comic Sans MS" panose="030F0702030302020204" pitchFamily="66" charset="0"/>
              </a:rPr>
              <a:t>o</a:t>
            </a:r>
            <a:r>
              <a:rPr lang="en-US" sz="1200" b="0" i="1" dirty="0">
                <a:solidFill>
                  <a:schemeClr val="tx1"/>
                </a:solidFill>
                <a:latin typeface="Comic Sans MS" panose="030F0702030302020204" pitchFamily="66" charset="0"/>
              </a:rPr>
              <a:t>ne can now extract additional information from an image, in this case, depth to render a 3D display from</a:t>
            </a:r>
            <a:r>
              <a:rPr lang="en-US" sz="1200" b="0" i="1" baseline="0" dirty="0">
                <a:solidFill>
                  <a:schemeClr val="tx1"/>
                </a:solidFill>
                <a:latin typeface="Comic Sans MS" panose="030F0702030302020204" pitchFamily="66" charset="0"/>
              </a:rPr>
              <a:t> a 2D image with computational algorithms. </a:t>
            </a:r>
            <a:endParaRPr lang="en-US" sz="1200" b="0" i="1" dirty="0">
              <a:solidFill>
                <a:schemeClr val="tx1"/>
              </a:solidFill>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34</a:t>
            </a:fld>
            <a:endParaRPr lang="en-US"/>
          </a:p>
        </p:txBody>
      </p:sp>
    </p:spTree>
    <p:extLst>
      <p:ext uri="{BB962C8B-B14F-4D97-AF65-F5344CB8AC3E}">
        <p14:creationId xmlns:p14="http://schemas.microsoft.com/office/powerpoint/2010/main" val="1205162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By this time, I believe I have to an extent motivated you to look into this field of computational photography in some detail or even consider a career in it! </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35</a:t>
            </a:fld>
            <a:endParaRPr lang="en-US"/>
          </a:p>
        </p:txBody>
      </p:sp>
    </p:spTree>
    <p:extLst>
      <p:ext uri="{BB962C8B-B14F-4D97-AF65-F5344CB8AC3E}">
        <p14:creationId xmlns:p14="http://schemas.microsoft.com/office/powerpoint/2010/main" val="2863932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from the perspective of what I tend to achieve or see how this field will now evolve is 5 fold. </a:t>
            </a:r>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36</a:t>
            </a:fld>
            <a:endParaRPr lang="en-US"/>
          </a:p>
        </p:txBody>
      </p:sp>
    </p:spTree>
    <p:extLst>
      <p:ext uri="{BB962C8B-B14F-4D97-AF65-F5344CB8AC3E}">
        <p14:creationId xmlns:p14="http://schemas.microsoft.com/office/powerpoint/2010/main" val="2533947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F3785-4F12-481E-9564-925481A6AC6D}" type="slidenum">
              <a:rPr lang="en-US" smtClean="0"/>
              <a:t>37</a:t>
            </a:fld>
            <a:endParaRPr lang="en-US"/>
          </a:p>
        </p:txBody>
      </p:sp>
    </p:spTree>
    <p:extLst>
      <p:ext uri="{BB962C8B-B14F-4D97-AF65-F5344CB8AC3E}">
        <p14:creationId xmlns:p14="http://schemas.microsoft.com/office/powerpoint/2010/main" val="2072773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Moving ahead, I am not going to go into the details of how these SLR or DSLR cameras work but just want to highlight some of the features of these awesome devices! Technically whatever it may be, for example a SLR or a DSLR, the features and the working principle are the same. For example, they can take in </a:t>
            </a:r>
            <a:r>
              <a:rPr lang="en-US" sz="1200" i="1" dirty="0">
                <a:latin typeface="Comic Sans MS" panose="030F0702030302020204" pitchFamily="66" charset="0"/>
              </a:rPr>
              <a:t>More Light to give sharp images,</a:t>
            </a:r>
            <a:r>
              <a:rPr lang="en-US" sz="1200" i="1" baseline="0" dirty="0">
                <a:latin typeface="Comic Sans MS" panose="030F0702030302020204" pitchFamily="66" charset="0"/>
              </a:rPr>
              <a:t> have </a:t>
            </a:r>
            <a:r>
              <a:rPr lang="en-US" sz="1200" i="1" dirty="0">
                <a:latin typeface="Comic Sans MS" panose="030F0702030302020204" pitchFamily="66" charset="0"/>
              </a:rPr>
              <a:t>Depth of Field,  Zoom and Focus (Control over field of view) at various points in the 3D scene, manually control</a:t>
            </a:r>
            <a:r>
              <a:rPr lang="en-US" sz="1200" i="1" baseline="0" dirty="0">
                <a:latin typeface="Comic Sans MS" panose="030F0702030302020204" pitchFamily="66" charset="0"/>
              </a:rPr>
              <a:t> the </a:t>
            </a:r>
            <a:r>
              <a:rPr lang="en-US" sz="1200" i="1" dirty="0">
                <a:latin typeface="Comic Sans MS" panose="030F0702030302020204" pitchFamily="66" charset="0"/>
              </a:rPr>
              <a:t>Aperture and Exposure</a:t>
            </a:r>
            <a:r>
              <a:rPr lang="en-US" sz="1200" i="1" baseline="0" dirty="0">
                <a:latin typeface="Comic Sans MS" panose="030F0702030302020204" pitchFamily="66" charset="0"/>
              </a:rPr>
              <a:t> in accordance to the </a:t>
            </a:r>
            <a:r>
              <a:rPr lang="en-US" sz="1200" i="1" dirty="0">
                <a:latin typeface="Comic Sans MS" panose="030F0702030302020204" pitchFamily="66" charset="0"/>
              </a:rPr>
              <a:t>Shutter release and Advance,</a:t>
            </a:r>
            <a:r>
              <a:rPr lang="en-US" sz="1200" i="1" baseline="0" dirty="0">
                <a:latin typeface="Comic Sans MS" panose="030F0702030302020204" pitchFamily="66" charset="0"/>
              </a:rPr>
              <a:t> </a:t>
            </a:r>
            <a:r>
              <a:rPr lang="en-US" sz="1200" i="1" dirty="0">
                <a:latin typeface="Comic Sans MS" panose="030F0702030302020204" pitchFamily="66" charset="0"/>
              </a:rPr>
              <a:t>One shutter press = One snapshot,</a:t>
            </a:r>
            <a:r>
              <a:rPr lang="en-US" sz="1200" i="1" baseline="0" dirty="0">
                <a:latin typeface="Comic Sans MS" panose="030F0702030302020204" pitchFamily="66" charset="0"/>
              </a:rPr>
              <a:t>  with all of this being facilitated by b</a:t>
            </a:r>
            <a:r>
              <a:rPr lang="en-US" sz="1200" i="1" dirty="0">
                <a:latin typeface="Comic Sans MS" panose="030F0702030302020204" pitchFamily="66" charset="0"/>
              </a:rPr>
              <a:t>etter optics.</a:t>
            </a:r>
          </a:p>
          <a:p>
            <a:endParaRPr lang="en-US" baseline="0" dirty="0"/>
          </a:p>
        </p:txBody>
      </p:sp>
      <p:sp>
        <p:nvSpPr>
          <p:cNvPr id="4" name="Slide Number Placeholder 3"/>
          <p:cNvSpPr>
            <a:spLocks noGrp="1"/>
          </p:cNvSpPr>
          <p:nvPr>
            <p:ph type="sldNum" sz="quarter" idx="10"/>
          </p:nvPr>
        </p:nvSpPr>
        <p:spPr/>
        <p:txBody>
          <a:bodyPr/>
          <a:lstStyle/>
          <a:p>
            <a:fld id="{A57F3785-4F12-481E-9564-925481A6AC6D}" type="slidenum">
              <a:rPr lang="en-US" smtClean="0"/>
              <a:t>4</a:t>
            </a:fld>
            <a:endParaRPr lang="en-US"/>
          </a:p>
        </p:txBody>
      </p:sp>
    </p:spTree>
    <p:extLst>
      <p:ext uri="{BB962C8B-B14F-4D97-AF65-F5344CB8AC3E}">
        <p14:creationId xmlns:p14="http://schemas.microsoft.com/office/powerpoint/2010/main" val="2370967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adding computation to this field of photography in essence does not replace anything; rather it extends upon the existing capabilities of traditional photography by allowing us to perform all exciting stuff in a small form within the palm of our hand.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am not going to over all the points in details but essentially it now allows us to play with </a:t>
            </a:r>
            <a:r>
              <a:rPr lang="en-US" sz="1200" i="1" dirty="0">
                <a:latin typeface="Comic Sans MS" panose="030F0702030302020204" pitchFamily="66" charset="0"/>
              </a:rPr>
              <a:t>the optics, illumination, sensor, movement.</a:t>
            </a:r>
            <a:r>
              <a:rPr lang="en-US" sz="1200" i="1" baseline="0" dirty="0">
                <a:latin typeface="Comic Sans MS" panose="030F0702030302020204" pitchFamily="66" charset="0"/>
              </a:rPr>
              <a:t> </a:t>
            </a:r>
          </a:p>
          <a:p>
            <a:pPr marL="0" indent="0">
              <a:buNone/>
            </a:pPr>
            <a:r>
              <a:rPr lang="en-US" sz="1200" i="1" dirty="0">
                <a:latin typeface="Comic Sans MS" panose="030F0702030302020204" pitchFamily="66" charset="0"/>
              </a:rPr>
              <a:t>Exploit wavelength, speed, depth, polarization etc.</a:t>
            </a:r>
          </a:p>
          <a:p>
            <a:pPr marL="0" indent="0">
              <a:buNone/>
            </a:pPr>
            <a:r>
              <a:rPr lang="en-US" sz="1200" i="1" dirty="0">
                <a:latin typeface="Comic Sans MS" panose="030F0702030302020204" pitchFamily="66" charset="0"/>
              </a:rPr>
              <a:t>Employ network of static cameras </a:t>
            </a:r>
          </a:p>
          <a:p>
            <a:pPr marL="0" indent="0">
              <a:buNone/>
            </a:pPr>
            <a:r>
              <a:rPr lang="en-US" sz="1200" i="1" dirty="0">
                <a:latin typeface="Comic Sans MS" panose="030F0702030302020204" pitchFamily="66" charset="0"/>
              </a:rPr>
              <a:t>Dynamic range within a small form factor (er. Smartphones)</a:t>
            </a:r>
          </a:p>
          <a:p>
            <a:pPr marL="0" indent="0">
              <a:buNone/>
            </a:pPr>
            <a:r>
              <a:rPr lang="en-US" sz="1200" i="1" dirty="0">
                <a:latin typeface="Comic Sans MS" panose="030F0702030302020204" pitchFamily="66" charset="0"/>
              </a:rPr>
              <a:t>Vary focus point-by-point in a small packaging</a:t>
            </a:r>
          </a:p>
          <a:p>
            <a:pPr marL="0" indent="0">
              <a:buNone/>
            </a:pPr>
            <a:r>
              <a:rPr lang="en-US" sz="1200" i="1" dirty="0">
                <a:latin typeface="Comic Sans MS" panose="030F0702030302020204" pitchFamily="66" charset="0"/>
              </a:rPr>
              <a:t>Field of View v/s Resolution</a:t>
            </a:r>
          </a:p>
          <a:p>
            <a:pPr marL="0" indent="0">
              <a:buNone/>
            </a:pPr>
            <a:r>
              <a:rPr lang="en-US" sz="1200" i="1" dirty="0">
                <a:latin typeface="Comic Sans MS" panose="030F0702030302020204" pitchFamily="66" charset="0"/>
              </a:rPr>
              <a:t>Exposure time and frame rate</a:t>
            </a:r>
          </a:p>
          <a:p>
            <a:pPr marL="0" indent="0">
              <a:buNone/>
            </a:pPr>
            <a:r>
              <a:rPr lang="en-US" sz="1200" i="1" dirty="0">
                <a:latin typeface="Comic Sans MS" panose="030F0702030302020204" pitchFamily="66" charset="0"/>
              </a:rPr>
              <a:t>Burst photography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5</a:t>
            </a:fld>
            <a:endParaRPr lang="en-US"/>
          </a:p>
        </p:txBody>
      </p:sp>
    </p:spTree>
    <p:extLst>
      <p:ext uri="{BB962C8B-B14F-4D97-AF65-F5344CB8AC3E}">
        <p14:creationId xmlns:p14="http://schemas.microsoft.com/office/powerpoint/2010/main" val="4178315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principle, computational photography can be sub-divided into four major sub-categories which are again a field of their own i.e. computer vision, computer graphics, image processing and finally optics/sensors. My own PhD research dealt extensively with this last category. </a:t>
            </a:r>
          </a:p>
          <a:p>
            <a:endParaRPr lang="en-US" baseline="0" dirty="0"/>
          </a:p>
          <a:p>
            <a:r>
              <a:rPr lang="en-US" baseline="0" dirty="0"/>
              <a:t>If asked to represent this entire field of computational photography with a simple block diagram, it would look something like what is shown in the bottom panel. </a:t>
            </a:r>
          </a:p>
        </p:txBody>
      </p:sp>
      <p:sp>
        <p:nvSpPr>
          <p:cNvPr id="4" name="Slide Number Placeholder 3"/>
          <p:cNvSpPr>
            <a:spLocks noGrp="1"/>
          </p:cNvSpPr>
          <p:nvPr>
            <p:ph type="sldNum" sz="quarter" idx="10"/>
          </p:nvPr>
        </p:nvSpPr>
        <p:spPr/>
        <p:txBody>
          <a:bodyPr/>
          <a:lstStyle/>
          <a:p>
            <a:fld id="{A57F3785-4F12-481E-9564-925481A6AC6D}" type="slidenum">
              <a:rPr lang="en-US" smtClean="0"/>
              <a:t>6</a:t>
            </a:fld>
            <a:endParaRPr lang="en-US"/>
          </a:p>
        </p:txBody>
      </p:sp>
    </p:spTree>
    <p:extLst>
      <p:ext uri="{BB962C8B-B14F-4D97-AF65-F5344CB8AC3E}">
        <p14:creationId xmlns:p14="http://schemas.microsoft.com/office/powerpoint/2010/main" val="43478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let us see how all of these sub-fields fit into this puzzle.</a:t>
            </a:r>
          </a:p>
          <a:p>
            <a:endParaRPr lang="en-US" baseline="0" dirty="0"/>
          </a:p>
          <a:p>
            <a:r>
              <a:rPr lang="en-US" baseline="0" dirty="0"/>
              <a:t>Computer vision is really about trying to take imagery of the real world and infer things like what's the geometry of it and also the appearance and photometric inferences of this thing. So basically from 2D world we're trying to infer more things about the 3D scene.</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7</a:t>
            </a:fld>
            <a:endParaRPr lang="en-US"/>
          </a:p>
        </p:txBody>
      </p:sp>
    </p:spTree>
    <p:extLst>
      <p:ext uri="{BB962C8B-B14F-4D97-AF65-F5344CB8AC3E}">
        <p14:creationId xmlns:p14="http://schemas.microsoft.com/office/powerpoint/2010/main" val="3564320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Computer graphics on the other hand is about taking this kind of stuff and generating nice 3D images. This in principle is the inverse of computer vision.</a:t>
            </a:r>
          </a:p>
          <a:p>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8</a:t>
            </a:fld>
            <a:endParaRPr lang="en-US"/>
          </a:p>
        </p:txBody>
      </p:sp>
    </p:spTree>
    <p:extLst>
      <p:ext uri="{BB962C8B-B14F-4D97-AF65-F5344CB8AC3E}">
        <p14:creationId xmlns:p14="http://schemas.microsoft.com/office/powerpoint/2010/main" val="3571038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Imaging processing is the field to </a:t>
            </a:r>
            <a:r>
              <a:rPr lang="en-US" dirty="0"/>
              <a:t>enhance the quality of images</a:t>
            </a:r>
            <a:r>
              <a:rPr lang="en-US" baseline="0" dirty="0"/>
              <a:t> i.e. producing better quality images. It also gives us information. </a:t>
            </a:r>
            <a:endParaRPr lang="en-US" dirty="0"/>
          </a:p>
        </p:txBody>
      </p:sp>
      <p:sp>
        <p:nvSpPr>
          <p:cNvPr id="4" name="Slide Number Placeholder 3"/>
          <p:cNvSpPr>
            <a:spLocks noGrp="1"/>
          </p:cNvSpPr>
          <p:nvPr>
            <p:ph type="sldNum" sz="quarter" idx="10"/>
          </p:nvPr>
        </p:nvSpPr>
        <p:spPr/>
        <p:txBody>
          <a:bodyPr/>
          <a:lstStyle/>
          <a:p>
            <a:fld id="{A57F3785-4F12-481E-9564-925481A6AC6D}" type="slidenum">
              <a:rPr lang="en-US" smtClean="0"/>
              <a:t>9</a:t>
            </a:fld>
            <a:endParaRPr lang="en-US"/>
          </a:p>
        </p:txBody>
      </p:sp>
    </p:spTree>
    <p:extLst>
      <p:ext uri="{BB962C8B-B14F-4D97-AF65-F5344CB8AC3E}">
        <p14:creationId xmlns:p14="http://schemas.microsoft.com/office/powerpoint/2010/main" val="84126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122363"/>
            <a:ext cx="854964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57300" y="3602038"/>
            <a:ext cx="75438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66748E-B2DA-4A07-A868-A8357BD2451E}"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0AE9-6701-4EAD-B4CE-C73A9A5EA031}" type="slidenum">
              <a:rPr lang="en-US" smtClean="0"/>
              <a:t>‹#›</a:t>
            </a:fld>
            <a:endParaRPr lang="en-US"/>
          </a:p>
        </p:txBody>
      </p:sp>
    </p:spTree>
    <p:extLst>
      <p:ext uri="{BB962C8B-B14F-4D97-AF65-F5344CB8AC3E}">
        <p14:creationId xmlns:p14="http://schemas.microsoft.com/office/powerpoint/2010/main" val="4162458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6748E-B2DA-4A07-A868-A8357BD2451E}"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0AE9-6701-4EAD-B4CE-C73A9A5EA031}" type="slidenum">
              <a:rPr lang="en-US" smtClean="0"/>
              <a:t>‹#›</a:t>
            </a:fld>
            <a:endParaRPr lang="en-US"/>
          </a:p>
        </p:txBody>
      </p:sp>
    </p:spTree>
    <p:extLst>
      <p:ext uri="{BB962C8B-B14F-4D97-AF65-F5344CB8AC3E}">
        <p14:creationId xmlns:p14="http://schemas.microsoft.com/office/powerpoint/2010/main" val="4027408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365125"/>
            <a:ext cx="2168843"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1515" y="365125"/>
            <a:ext cx="6380798"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6748E-B2DA-4A07-A868-A8357BD2451E}"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0AE9-6701-4EAD-B4CE-C73A9A5EA031}" type="slidenum">
              <a:rPr lang="en-US" smtClean="0"/>
              <a:t>‹#›</a:t>
            </a:fld>
            <a:endParaRPr lang="en-US"/>
          </a:p>
        </p:txBody>
      </p:sp>
    </p:spTree>
    <p:extLst>
      <p:ext uri="{BB962C8B-B14F-4D97-AF65-F5344CB8AC3E}">
        <p14:creationId xmlns:p14="http://schemas.microsoft.com/office/powerpoint/2010/main" val="212613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6748E-B2DA-4A07-A868-A8357BD2451E}"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0AE9-6701-4EAD-B4CE-C73A9A5EA031}" type="slidenum">
              <a:rPr lang="en-US" smtClean="0"/>
              <a:t>‹#›</a:t>
            </a:fld>
            <a:endParaRPr lang="en-US"/>
          </a:p>
        </p:txBody>
      </p:sp>
    </p:spTree>
    <p:extLst>
      <p:ext uri="{BB962C8B-B14F-4D97-AF65-F5344CB8AC3E}">
        <p14:creationId xmlns:p14="http://schemas.microsoft.com/office/powerpoint/2010/main" val="419910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709740"/>
            <a:ext cx="867537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86277" y="4589465"/>
            <a:ext cx="867537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66748E-B2DA-4A07-A868-A8357BD2451E}"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0AE9-6701-4EAD-B4CE-C73A9A5EA031}" type="slidenum">
              <a:rPr lang="en-US" smtClean="0"/>
              <a:t>‹#›</a:t>
            </a:fld>
            <a:endParaRPr lang="en-US"/>
          </a:p>
        </p:txBody>
      </p:sp>
    </p:spTree>
    <p:extLst>
      <p:ext uri="{BB962C8B-B14F-4D97-AF65-F5344CB8AC3E}">
        <p14:creationId xmlns:p14="http://schemas.microsoft.com/office/powerpoint/2010/main" val="2593845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1515" y="1825625"/>
            <a:ext cx="427482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065" y="1825625"/>
            <a:ext cx="427482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66748E-B2DA-4A07-A868-A8357BD2451E}"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0AE9-6701-4EAD-B4CE-C73A9A5EA031}" type="slidenum">
              <a:rPr lang="en-US" smtClean="0"/>
              <a:t>‹#›</a:t>
            </a:fld>
            <a:endParaRPr lang="en-US"/>
          </a:p>
        </p:txBody>
      </p:sp>
    </p:spTree>
    <p:extLst>
      <p:ext uri="{BB962C8B-B14F-4D97-AF65-F5344CB8AC3E}">
        <p14:creationId xmlns:p14="http://schemas.microsoft.com/office/powerpoint/2010/main" val="77016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365127"/>
            <a:ext cx="867537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2826" y="1681163"/>
            <a:ext cx="425517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2826" y="2505075"/>
            <a:ext cx="425517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2066" y="1681163"/>
            <a:ext cx="4276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92066" y="2505075"/>
            <a:ext cx="427613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66748E-B2DA-4A07-A868-A8357BD2451E}" type="datetimeFigureOut">
              <a:rPr lang="en-US" smtClean="0"/>
              <a:t>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360AE9-6701-4EAD-B4CE-C73A9A5EA031}" type="slidenum">
              <a:rPr lang="en-US" smtClean="0"/>
              <a:t>‹#›</a:t>
            </a:fld>
            <a:endParaRPr lang="en-US"/>
          </a:p>
        </p:txBody>
      </p:sp>
    </p:spTree>
    <p:extLst>
      <p:ext uri="{BB962C8B-B14F-4D97-AF65-F5344CB8AC3E}">
        <p14:creationId xmlns:p14="http://schemas.microsoft.com/office/powerpoint/2010/main" val="2183815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66748E-B2DA-4A07-A868-A8357BD2451E}" type="datetimeFigureOut">
              <a:rPr lang="en-US" smtClean="0"/>
              <a:t>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360AE9-6701-4EAD-B4CE-C73A9A5EA031}" type="slidenum">
              <a:rPr lang="en-US" smtClean="0"/>
              <a:t>‹#›</a:t>
            </a:fld>
            <a:endParaRPr lang="en-US"/>
          </a:p>
        </p:txBody>
      </p:sp>
    </p:spTree>
    <p:extLst>
      <p:ext uri="{BB962C8B-B14F-4D97-AF65-F5344CB8AC3E}">
        <p14:creationId xmlns:p14="http://schemas.microsoft.com/office/powerpoint/2010/main" val="3134835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66748E-B2DA-4A07-A868-A8357BD2451E}" type="datetimeFigureOut">
              <a:rPr lang="en-US" smtClean="0"/>
              <a:t>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360AE9-6701-4EAD-B4CE-C73A9A5EA031}" type="slidenum">
              <a:rPr lang="en-US" smtClean="0"/>
              <a:t>‹#›</a:t>
            </a:fld>
            <a:endParaRPr lang="en-US"/>
          </a:p>
        </p:txBody>
      </p:sp>
    </p:spTree>
    <p:extLst>
      <p:ext uri="{BB962C8B-B14F-4D97-AF65-F5344CB8AC3E}">
        <p14:creationId xmlns:p14="http://schemas.microsoft.com/office/powerpoint/2010/main" val="843056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57200"/>
            <a:ext cx="3244096"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76130" y="987427"/>
            <a:ext cx="509206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2825" y="2057400"/>
            <a:ext cx="324409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66748E-B2DA-4A07-A868-A8357BD2451E}"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0AE9-6701-4EAD-B4CE-C73A9A5EA031}" type="slidenum">
              <a:rPr lang="en-US" smtClean="0"/>
              <a:t>‹#›</a:t>
            </a:fld>
            <a:endParaRPr lang="en-US"/>
          </a:p>
        </p:txBody>
      </p:sp>
    </p:spTree>
    <p:extLst>
      <p:ext uri="{BB962C8B-B14F-4D97-AF65-F5344CB8AC3E}">
        <p14:creationId xmlns:p14="http://schemas.microsoft.com/office/powerpoint/2010/main" val="220378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57200"/>
            <a:ext cx="3244096"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76130" y="987427"/>
            <a:ext cx="5092065"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92825" y="2057400"/>
            <a:ext cx="324409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66748E-B2DA-4A07-A868-A8357BD2451E}"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0AE9-6701-4EAD-B4CE-C73A9A5EA031}" type="slidenum">
              <a:rPr lang="en-US" smtClean="0"/>
              <a:t>‹#›</a:t>
            </a:fld>
            <a:endParaRPr lang="en-US"/>
          </a:p>
        </p:txBody>
      </p:sp>
    </p:spTree>
    <p:extLst>
      <p:ext uri="{BB962C8B-B14F-4D97-AF65-F5344CB8AC3E}">
        <p14:creationId xmlns:p14="http://schemas.microsoft.com/office/powerpoint/2010/main" val="3147114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365127"/>
            <a:ext cx="867537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1515" y="1825625"/>
            <a:ext cx="867537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1515" y="6356352"/>
            <a:ext cx="226314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66748E-B2DA-4A07-A868-A8357BD2451E}" type="datetimeFigureOut">
              <a:rPr lang="en-US" smtClean="0"/>
              <a:t>11/2/2020</a:t>
            </a:fld>
            <a:endParaRPr lang="en-US"/>
          </a:p>
        </p:txBody>
      </p:sp>
      <p:sp>
        <p:nvSpPr>
          <p:cNvPr id="5" name="Footer Placeholder 4"/>
          <p:cNvSpPr>
            <a:spLocks noGrp="1"/>
          </p:cNvSpPr>
          <p:nvPr>
            <p:ph type="ftr" sz="quarter" idx="3"/>
          </p:nvPr>
        </p:nvSpPr>
        <p:spPr>
          <a:xfrm>
            <a:off x="3331845" y="6356352"/>
            <a:ext cx="339471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03745" y="6356352"/>
            <a:ext cx="226314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360AE9-6701-4EAD-B4CE-C73A9A5EA031}" type="slidenum">
              <a:rPr lang="en-US" smtClean="0"/>
              <a:t>‹#›</a:t>
            </a:fld>
            <a:endParaRPr lang="en-US"/>
          </a:p>
        </p:txBody>
      </p:sp>
    </p:spTree>
    <p:extLst>
      <p:ext uri="{BB962C8B-B14F-4D97-AF65-F5344CB8AC3E}">
        <p14:creationId xmlns:p14="http://schemas.microsoft.com/office/powerpoint/2010/main" val="34857428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6.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7.tif"/><Relationship Id="rId7" Type="http://schemas.openxmlformats.org/officeDocument/2006/relationships/image" Target="../media/image30.ti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tif"/><Relationship Id="rId5" Type="http://schemas.openxmlformats.org/officeDocument/2006/relationships/image" Target="../media/image28.tif"/><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7.tif"/><Relationship Id="rId7" Type="http://schemas.openxmlformats.org/officeDocument/2006/relationships/image" Target="../media/image30.ti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tif"/><Relationship Id="rId5" Type="http://schemas.openxmlformats.org/officeDocument/2006/relationships/image" Target="../media/image28.tif"/><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14.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14.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4" y="3500846"/>
            <a:ext cx="7486652" cy="2743200"/>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endParaRPr lang="en-US" sz="24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FD68B376-270B-44C2-90A5-0DA963355838}"/>
              </a:ext>
            </a:extLst>
          </p:cNvPr>
          <p:cNvSpPr>
            <a:spLocks noGrp="1"/>
          </p:cNvSpPr>
          <p:nvPr>
            <p:ph type="ctrTitle"/>
          </p:nvPr>
        </p:nvSpPr>
        <p:spPr>
          <a:xfrm>
            <a:off x="478220" y="834286"/>
            <a:ext cx="9144000" cy="844960"/>
          </a:xfrm>
        </p:spPr>
        <p:txBody>
          <a:bodyPr>
            <a:normAutofit fontScale="90000"/>
          </a:bodyPr>
          <a:lstStyle/>
          <a:p>
            <a:r>
              <a:rPr lang="en-US" sz="3000" dirty="0">
                <a:latin typeface="Times New Roman" panose="02020603050405020304" pitchFamily="18" charset="0"/>
                <a:cs typeface="Times New Roman" panose="02020603050405020304" pitchFamily="18" charset="0"/>
              </a:rPr>
              <a:t>Multilevel Diffractive Optics in the landscape of Computational Photography</a:t>
            </a:r>
            <a:endParaRPr lang="en-US" sz="3000" dirty="0">
              <a:latin typeface="Times New Roman" panose="02020603050405020304" pitchFamily="18" charset="0"/>
              <a:cs typeface="Times New Roman" panose="02020603050405020304" pitchFamily="18" charset="0"/>
            </a:endParaRPr>
          </a:p>
        </p:txBody>
      </p:sp>
      <p:sp>
        <p:nvSpPr>
          <p:cNvPr id="6" name="Rectangle 5"/>
          <p:cNvSpPr/>
          <p:nvPr/>
        </p:nvSpPr>
        <p:spPr>
          <a:xfrm>
            <a:off x="2525370" y="1840197"/>
            <a:ext cx="5029200" cy="1077218"/>
          </a:xfrm>
          <a:prstGeom prst="rect">
            <a:avLst/>
          </a:prstGeom>
        </p:spPr>
        <p:txBody>
          <a:bodyPr>
            <a:spAutoFit/>
          </a:bodyPr>
          <a:lstStyle/>
          <a:p>
            <a:pPr algn="ctr"/>
            <a:r>
              <a:rPr lang="en-US" sz="1600" dirty="0">
                <a:latin typeface="Times New Roman" panose="02020603050405020304" pitchFamily="18" charset="0"/>
                <a:cs typeface="Times New Roman" panose="02020603050405020304" pitchFamily="18" charset="0"/>
              </a:rPr>
              <a:t>Sourangsu Banerji</a:t>
            </a:r>
          </a:p>
          <a:p>
            <a:pPr algn="ctr"/>
            <a:r>
              <a:rPr lang="en-US" sz="1600" dirty="0">
                <a:latin typeface="Times New Roman" panose="02020603050405020304" pitchFamily="18" charset="0"/>
                <a:cs typeface="Times New Roman" panose="02020603050405020304" pitchFamily="18" charset="0"/>
              </a:rPr>
              <a:t>Department of Electrical and Computer Engineering</a:t>
            </a:r>
          </a:p>
          <a:p>
            <a:pPr algn="ctr"/>
            <a:r>
              <a:rPr lang="en-US" sz="1600" dirty="0">
                <a:latin typeface="Times New Roman" panose="02020603050405020304" pitchFamily="18" charset="0"/>
                <a:cs typeface="Times New Roman" panose="02020603050405020304" pitchFamily="18" charset="0"/>
              </a:rPr>
              <a:t>University of Utah</a:t>
            </a:r>
          </a:p>
          <a:p>
            <a:pPr algn="ctr"/>
            <a:r>
              <a:rPr lang="en-US" sz="1600" dirty="0">
                <a:latin typeface="Times New Roman" panose="02020603050405020304" pitchFamily="18" charset="0"/>
                <a:cs typeface="Times New Roman" panose="02020603050405020304" pitchFamily="18" charset="0"/>
              </a:rPr>
              <a:t>10/26/2020 </a:t>
            </a:r>
          </a:p>
        </p:txBody>
      </p:sp>
    </p:spTree>
    <p:extLst>
      <p:ext uri="{BB962C8B-B14F-4D97-AF65-F5344CB8AC3E}">
        <p14:creationId xmlns:p14="http://schemas.microsoft.com/office/powerpoint/2010/main" val="268041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160" y="1340024"/>
            <a:ext cx="9144000" cy="1381207"/>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Computational Photography</a:t>
            </a:r>
          </a:p>
        </p:txBody>
      </p:sp>
      <p:sp>
        <p:nvSpPr>
          <p:cNvPr id="2" name="TextBox 1"/>
          <p:cNvSpPr txBox="1"/>
          <p:nvPr/>
        </p:nvSpPr>
        <p:spPr>
          <a:xfrm>
            <a:off x="2850949" y="786026"/>
            <a:ext cx="4538422"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Computational Photography</a:t>
            </a:r>
          </a:p>
        </p:txBody>
      </p:sp>
      <p:sp>
        <p:nvSpPr>
          <p:cNvPr id="8" name="TextBox 7"/>
          <p:cNvSpPr txBox="1"/>
          <p:nvPr/>
        </p:nvSpPr>
        <p:spPr>
          <a:xfrm>
            <a:off x="0" y="2396171"/>
            <a:ext cx="1725151"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Computer</a:t>
            </a:r>
          </a:p>
          <a:p>
            <a:pPr algn="ctr"/>
            <a:r>
              <a:rPr lang="en-US" sz="3000" dirty="0">
                <a:latin typeface="Times New Roman" panose="02020603050405020304" pitchFamily="18" charset="0"/>
                <a:cs typeface="Times New Roman" panose="02020603050405020304" pitchFamily="18" charset="0"/>
              </a:rPr>
              <a:t>Vision</a:t>
            </a:r>
          </a:p>
        </p:txBody>
      </p:sp>
      <p:sp>
        <p:nvSpPr>
          <p:cNvPr id="9" name="TextBox 8"/>
          <p:cNvSpPr txBox="1"/>
          <p:nvPr/>
        </p:nvSpPr>
        <p:spPr>
          <a:xfrm>
            <a:off x="2850949" y="2396171"/>
            <a:ext cx="1725151"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Computer</a:t>
            </a:r>
          </a:p>
          <a:p>
            <a:pPr algn="ctr"/>
            <a:r>
              <a:rPr lang="en-US" sz="3000" dirty="0">
                <a:latin typeface="Times New Roman" panose="02020603050405020304" pitchFamily="18" charset="0"/>
                <a:cs typeface="Times New Roman" panose="02020603050405020304" pitchFamily="18" charset="0"/>
              </a:rPr>
              <a:t>Graphics</a:t>
            </a:r>
          </a:p>
        </p:txBody>
      </p:sp>
      <p:sp>
        <p:nvSpPr>
          <p:cNvPr id="10" name="TextBox 9"/>
          <p:cNvSpPr txBox="1"/>
          <p:nvPr/>
        </p:nvSpPr>
        <p:spPr>
          <a:xfrm>
            <a:off x="5429742" y="2396170"/>
            <a:ext cx="1851789"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Image </a:t>
            </a:r>
          </a:p>
          <a:p>
            <a:pPr algn="ctr"/>
            <a:r>
              <a:rPr lang="en-US" sz="3000" dirty="0">
                <a:latin typeface="Times New Roman" panose="02020603050405020304" pitchFamily="18" charset="0"/>
                <a:cs typeface="Times New Roman" panose="02020603050405020304" pitchFamily="18" charset="0"/>
              </a:rPr>
              <a:t>Processing</a:t>
            </a:r>
          </a:p>
        </p:txBody>
      </p:sp>
      <p:sp>
        <p:nvSpPr>
          <p:cNvPr id="11" name="TextBox 10"/>
          <p:cNvSpPr txBox="1"/>
          <p:nvPr/>
        </p:nvSpPr>
        <p:spPr>
          <a:xfrm>
            <a:off x="8665070" y="2396169"/>
            <a:ext cx="1393330"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Optics/ </a:t>
            </a:r>
          </a:p>
          <a:p>
            <a:pPr algn="ctr"/>
            <a:r>
              <a:rPr lang="en-US" sz="3000" dirty="0">
                <a:latin typeface="Times New Roman" panose="02020603050405020304" pitchFamily="18" charset="0"/>
                <a:cs typeface="Times New Roman" panose="02020603050405020304" pitchFamily="18" charset="0"/>
              </a:rPr>
              <a:t>Sensors</a:t>
            </a:r>
          </a:p>
        </p:txBody>
      </p:sp>
      <p:sp>
        <p:nvSpPr>
          <p:cNvPr id="5" name="Rounded Rectangle 4"/>
          <p:cNvSpPr/>
          <p:nvPr/>
        </p:nvSpPr>
        <p:spPr>
          <a:xfrm>
            <a:off x="819807" y="4162097"/>
            <a:ext cx="2144110"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Images (2D)</a:t>
            </a:r>
          </a:p>
        </p:txBody>
      </p:sp>
      <p:sp>
        <p:nvSpPr>
          <p:cNvPr id="12" name="Rounded Rectangle 11"/>
          <p:cNvSpPr/>
          <p:nvPr/>
        </p:nvSpPr>
        <p:spPr>
          <a:xfrm>
            <a:off x="4399726" y="4162097"/>
            <a:ext cx="2347913"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Geometry (3D)</a:t>
            </a:r>
          </a:p>
          <a:p>
            <a:pPr algn="ctr"/>
            <a:r>
              <a:rPr lang="en-US" sz="2400" i="1" dirty="0">
                <a:solidFill>
                  <a:schemeClr val="accent4"/>
                </a:solidFill>
                <a:latin typeface="Times New Roman" panose="02020603050405020304" pitchFamily="18" charset="0"/>
                <a:cs typeface="Times New Roman" panose="02020603050405020304" pitchFamily="18" charset="0"/>
              </a:rPr>
              <a:t>Shape</a:t>
            </a:r>
          </a:p>
        </p:txBody>
      </p:sp>
      <p:sp>
        <p:nvSpPr>
          <p:cNvPr id="13" name="Rounded Rectangle 12"/>
          <p:cNvSpPr/>
          <p:nvPr/>
        </p:nvSpPr>
        <p:spPr>
          <a:xfrm>
            <a:off x="7027313" y="4162097"/>
            <a:ext cx="2144110"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Photometry</a:t>
            </a:r>
          </a:p>
          <a:p>
            <a:pPr algn="ctr"/>
            <a:r>
              <a:rPr lang="en-US" sz="2400" i="1" dirty="0">
                <a:solidFill>
                  <a:schemeClr val="accent4"/>
                </a:solidFill>
                <a:latin typeface="Times New Roman" panose="02020603050405020304" pitchFamily="18" charset="0"/>
                <a:cs typeface="Times New Roman" panose="02020603050405020304" pitchFamily="18" charset="0"/>
              </a:rPr>
              <a:t>Appearance</a:t>
            </a:r>
          </a:p>
        </p:txBody>
      </p:sp>
      <p:sp>
        <p:nvSpPr>
          <p:cNvPr id="6" name="Right Arrow 5"/>
          <p:cNvSpPr/>
          <p:nvPr/>
        </p:nvSpPr>
        <p:spPr>
          <a:xfrm>
            <a:off x="3121571" y="4350798"/>
            <a:ext cx="1122723" cy="346842"/>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0800000">
            <a:off x="3088930" y="4771695"/>
            <a:ext cx="1122723" cy="346842"/>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H="1">
            <a:off x="3057399" y="3920359"/>
            <a:ext cx="1230822" cy="1631623"/>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544910" y="2294702"/>
            <a:ext cx="1513490" cy="1186930"/>
          </a:xfrm>
          <a:prstGeom prst="ellipse">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262716" y="3974304"/>
            <a:ext cx="775149" cy="369332"/>
          </a:xfrm>
          <a:prstGeom prst="rect">
            <a:avLst/>
          </a:prstGeom>
          <a:noFill/>
        </p:spPr>
        <p:txBody>
          <a:bodyPr wrap="none" rtlCol="0">
            <a:spAutoFit/>
          </a:bodyPr>
          <a:lstStyle/>
          <a:p>
            <a:r>
              <a:rPr lang="en-US" dirty="0"/>
              <a:t>Optics</a:t>
            </a:r>
          </a:p>
        </p:txBody>
      </p:sp>
      <p:sp>
        <p:nvSpPr>
          <p:cNvPr id="19" name="TextBox 18"/>
          <p:cNvSpPr txBox="1"/>
          <p:nvPr/>
        </p:nvSpPr>
        <p:spPr>
          <a:xfrm>
            <a:off x="3262715" y="5182650"/>
            <a:ext cx="905248" cy="369332"/>
          </a:xfrm>
          <a:prstGeom prst="rect">
            <a:avLst/>
          </a:prstGeom>
          <a:noFill/>
        </p:spPr>
        <p:txBody>
          <a:bodyPr wrap="none" rtlCol="0">
            <a:spAutoFit/>
          </a:bodyPr>
          <a:lstStyle/>
          <a:p>
            <a:r>
              <a:rPr lang="en-US" dirty="0"/>
              <a:t>Sensors</a:t>
            </a:r>
          </a:p>
        </p:txBody>
      </p:sp>
    </p:spTree>
    <p:extLst>
      <p:ext uri="{BB962C8B-B14F-4D97-AF65-F5344CB8AC3E}">
        <p14:creationId xmlns:p14="http://schemas.microsoft.com/office/powerpoint/2010/main" val="37695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Outline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8" y="2575936"/>
            <a:ext cx="9982203" cy="3657600"/>
          </a:xfrm>
          <a:prstGeom prst="rect">
            <a:avLst/>
          </a:prstGeom>
        </p:spPr>
      </p:pic>
      <p:pic>
        <p:nvPicPr>
          <p:cNvPr id="6" name="Picture 5" descr="A picture containing bed&#10;&#10;Description automatically generated">
            <a:extLst>
              <a:ext uri="{FF2B5EF4-FFF2-40B4-BE49-F238E27FC236}">
                <a16:creationId xmlns:a16="http://schemas.microsoft.com/office/drawing/2014/main" id="{1D2CB149-2403-4B24-83CC-FD2E178B39E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2314" t="21020" r="36566" b="6386"/>
          <a:stretch/>
        </p:blipFill>
        <p:spPr>
          <a:xfrm>
            <a:off x="2175642" y="941575"/>
            <a:ext cx="1619212" cy="1040525"/>
          </a:xfrm>
          <a:prstGeom prst="rect">
            <a:avLst/>
          </a:prstGeom>
        </p:spPr>
      </p:pic>
      <p:pic>
        <p:nvPicPr>
          <p:cNvPr id="2" name="Picture 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0" y="776037"/>
            <a:ext cx="2007278" cy="1371600"/>
          </a:xfrm>
          <a:prstGeom prst="rect">
            <a:avLst/>
          </a:prstGeom>
        </p:spPr>
      </p:pic>
      <p:pic>
        <p:nvPicPr>
          <p:cNvPr id="1026" name="Picture 2" descr="Building your own camera? You can buy Canon's 120MP APS-H sensor - DIY  Photography"/>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83" r="8011"/>
          <a:stretch/>
        </p:blipFill>
        <p:spPr bwMode="auto">
          <a:xfrm>
            <a:off x="4046481" y="776037"/>
            <a:ext cx="1566042" cy="11887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17988" y="731371"/>
            <a:ext cx="1733738" cy="1828800"/>
          </a:xfrm>
          <a:prstGeom prst="rect">
            <a:avLst/>
          </a:prstGeom>
        </p:spPr>
      </p:pic>
      <p:pic>
        <p:nvPicPr>
          <p:cNvPr id="3074" name="Picture 2" descr="Image Sensors World: Raytrix Receives Large 5-Year Order for its Lightfield  Cameras"/>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7814992" y="941575"/>
            <a:ext cx="1959868" cy="120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005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Outline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8" y="2575936"/>
            <a:ext cx="9982203" cy="3657600"/>
          </a:xfrm>
          <a:prstGeom prst="rect">
            <a:avLst/>
          </a:prstGeom>
        </p:spPr>
      </p:pic>
      <p:sp>
        <p:nvSpPr>
          <p:cNvPr id="2" name="Rectangle 1"/>
          <p:cNvSpPr/>
          <p:nvPr/>
        </p:nvSpPr>
        <p:spPr>
          <a:xfrm>
            <a:off x="2385848" y="2575936"/>
            <a:ext cx="7568924" cy="1869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66194" y="3337936"/>
            <a:ext cx="3284483" cy="866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0" y="776037"/>
            <a:ext cx="2007278" cy="1371600"/>
          </a:xfrm>
          <a:prstGeom prst="rect">
            <a:avLst/>
          </a:prstGeom>
        </p:spPr>
      </p:pic>
    </p:spTree>
    <p:extLst>
      <p:ext uri="{BB962C8B-B14F-4D97-AF65-F5344CB8AC3E}">
        <p14:creationId xmlns:p14="http://schemas.microsoft.com/office/powerpoint/2010/main" val="28741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P. Sen et.al., SIGGRAPH, 2005.</a:t>
            </a:r>
            <a:endParaRPr lang="en-US" sz="1500"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Dual Photography</a:t>
            </a:r>
          </a:p>
        </p:txBody>
      </p:sp>
      <p:sp>
        <p:nvSpPr>
          <p:cNvPr id="8" name="Rectangle 7"/>
          <p:cNvSpPr/>
          <p:nvPr/>
        </p:nvSpPr>
        <p:spPr>
          <a:xfrm>
            <a:off x="1466194" y="3337936"/>
            <a:ext cx="3284483" cy="866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b="54796"/>
          <a:stretch/>
        </p:blipFill>
        <p:spPr>
          <a:xfrm>
            <a:off x="0" y="579623"/>
            <a:ext cx="10058400" cy="2394805"/>
          </a:xfrm>
          <a:prstGeom prst="rect">
            <a:avLst/>
          </a:prstGeom>
        </p:spPr>
      </p:pic>
      <p:sp>
        <p:nvSpPr>
          <p:cNvPr id="9" name="TextBox 8">
            <a:extLst>
              <a:ext uri="{FF2B5EF4-FFF2-40B4-BE49-F238E27FC236}">
                <a16:creationId xmlns:a16="http://schemas.microsoft.com/office/drawing/2014/main" id="{0A41A8FC-C39D-464C-98EA-244B20CC37B4}"/>
              </a:ext>
            </a:extLst>
          </p:cNvPr>
          <p:cNvSpPr txBox="1"/>
          <p:nvPr/>
        </p:nvSpPr>
        <p:spPr>
          <a:xfrm>
            <a:off x="2121192" y="5717873"/>
            <a:ext cx="581601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ln w="0"/>
                <a:solidFill>
                  <a:prstClr val="black"/>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rPr>
              <a:t>Clever application of H</a:t>
            </a:r>
            <a:r>
              <a:rPr kumimoji="0" lang="en-US" sz="24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elmholtz</a:t>
            </a: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 reciprocity!  </a:t>
            </a:r>
          </a:p>
        </p:txBody>
      </p:sp>
      <p:pic>
        <p:nvPicPr>
          <p:cNvPr id="10" name="DualPhotography">
            <a:hlinkClick r:id="" action="ppaction://media"/>
          </p:cNvPr>
          <p:cNvPicPr>
            <a:picLocks noChangeAspect="1"/>
          </p:cNvPicPr>
          <p:nvPr>
            <a:videoFile r:link="rId1"/>
            <p:extLst>
              <p:ext uri="{DAA4B4D4-6D71-4841-9C94-3DE7FCFB9230}">
                <p14:media xmlns:p14="http://schemas.microsoft.com/office/powerpoint/2010/main" r:embed="rId2">
                  <p14:trim st="59777" end="154944.6666"/>
                </p14:media>
              </p:ext>
            </p:extLst>
          </p:nvPr>
        </p:nvPicPr>
        <p:blipFill>
          <a:blip r:embed="rId7"/>
          <a:stretch>
            <a:fillRect/>
          </a:stretch>
        </p:blipFill>
        <p:spPr>
          <a:xfrm>
            <a:off x="3310182" y="3107092"/>
            <a:ext cx="3438036" cy="2578527"/>
          </a:xfrm>
          <a:prstGeom prst="rect">
            <a:avLst/>
          </a:prstGeom>
        </p:spPr>
      </p:pic>
      <p:sp>
        <p:nvSpPr>
          <p:cNvPr id="11" name="TextBox 10">
            <a:extLst>
              <a:ext uri="{FF2B5EF4-FFF2-40B4-BE49-F238E27FC236}">
                <a16:creationId xmlns:a16="http://schemas.microsoft.com/office/drawing/2014/main" id="{0A41A8FC-C39D-464C-98EA-244B20CC37B4}"/>
              </a:ext>
            </a:extLst>
          </p:cNvPr>
          <p:cNvSpPr txBox="1"/>
          <p:nvPr/>
        </p:nvSpPr>
        <p:spPr>
          <a:xfrm>
            <a:off x="394926" y="3866922"/>
            <a:ext cx="2608406"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ln w="0"/>
                <a:solidFill>
                  <a:prstClr val="black"/>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rPr>
              <a:t>One can generate a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ln w="0"/>
                <a:solidFill>
                  <a:prstClr val="black"/>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rPr>
              <a:t>“novel” image</a:t>
            </a: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  </a:t>
            </a:r>
          </a:p>
        </p:txBody>
      </p:sp>
    </p:spTree>
    <p:extLst>
      <p:ext uri="{BB962C8B-B14F-4D97-AF65-F5344CB8AC3E}">
        <p14:creationId xmlns:p14="http://schemas.microsoft.com/office/powerpoint/2010/main" val="19673700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30303">
                <p:cTn id="7"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P. Sen et.al., SIGGRAPH, 2005.</a:t>
            </a:r>
            <a:endParaRPr lang="en-US" sz="1500"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Dual Photography</a:t>
            </a:r>
          </a:p>
        </p:txBody>
      </p:sp>
      <p:sp>
        <p:nvSpPr>
          <p:cNvPr id="2" name="Rectangle 1"/>
          <p:cNvSpPr/>
          <p:nvPr/>
        </p:nvSpPr>
        <p:spPr>
          <a:xfrm>
            <a:off x="2385848" y="2575936"/>
            <a:ext cx="7568924" cy="1869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66194" y="3337936"/>
            <a:ext cx="3284483" cy="866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835" t="45403" r="835"/>
          <a:stretch/>
        </p:blipFill>
        <p:spPr>
          <a:xfrm>
            <a:off x="73572" y="588592"/>
            <a:ext cx="9890235" cy="2892408"/>
          </a:xfrm>
          <a:prstGeom prst="rect">
            <a:avLst/>
          </a:prstGeom>
        </p:spPr>
      </p:pic>
      <p:pic>
        <p:nvPicPr>
          <p:cNvPr id="5" name="DualPhotography">
            <a:hlinkClick r:id="" action="ppaction://media"/>
          </p:cNvPr>
          <p:cNvPicPr>
            <a:picLocks noChangeAspect="1"/>
          </p:cNvPicPr>
          <p:nvPr>
            <a:videoFile r:link="rId1"/>
            <p:extLst>
              <p:ext uri="{DAA4B4D4-6D71-4841-9C94-3DE7FCFB9230}">
                <p14:media xmlns:p14="http://schemas.microsoft.com/office/powerpoint/2010/main" r:embed="rId2">
                  <p14:trim st="259000"/>
                </p14:media>
              </p:ext>
            </p:extLst>
          </p:nvPr>
        </p:nvPicPr>
        <p:blipFill>
          <a:blip r:embed="rId7"/>
          <a:stretch>
            <a:fillRect/>
          </a:stretch>
        </p:blipFill>
        <p:spPr>
          <a:xfrm>
            <a:off x="1438762" y="3481000"/>
            <a:ext cx="3438036" cy="2578527"/>
          </a:xfrm>
          <a:prstGeom prst="rect">
            <a:avLst/>
          </a:prstGeom>
        </p:spPr>
      </p:pic>
      <p:pic>
        <p:nvPicPr>
          <p:cNvPr id="10" name="DualPhotography">
            <a:hlinkClick r:id="" action="ppaction://media"/>
          </p:cNvPr>
          <p:cNvPicPr>
            <a:picLocks noChangeAspect="1"/>
          </p:cNvPicPr>
          <p:nvPr>
            <a:videoFile r:link="rId1"/>
            <p:extLst>
              <p:ext uri="{DAA4B4D4-6D71-4841-9C94-3DE7FCFB9230}">
                <p14:media xmlns:p14="http://schemas.microsoft.com/office/powerpoint/2010/main" r:embed="rId2">
                  <p14:trim st="176472" end="51628.6666"/>
                </p14:media>
              </p:ext>
            </p:extLst>
          </p:nvPr>
        </p:nvPicPr>
        <p:blipFill>
          <a:blip r:embed="rId8"/>
          <a:stretch>
            <a:fillRect/>
          </a:stretch>
        </p:blipFill>
        <p:spPr>
          <a:xfrm>
            <a:off x="4959728" y="3488883"/>
            <a:ext cx="3438144" cy="2578608"/>
          </a:xfrm>
          <a:prstGeom prst="rect">
            <a:avLst/>
          </a:prstGeom>
        </p:spPr>
      </p:pic>
    </p:spTree>
    <p:extLst>
      <p:ext uri="{BB962C8B-B14F-4D97-AF65-F5344CB8AC3E}">
        <p14:creationId xmlns:p14="http://schemas.microsoft.com/office/powerpoint/2010/main" val="34143116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30303">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vol="80000">
                <p:cTn id="13"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P. Sen et.al., SIGGRAPH, 2005.</a:t>
            </a:r>
            <a:endParaRPr lang="en-US" sz="1500"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Dual Photography</a:t>
            </a:r>
          </a:p>
        </p:txBody>
      </p:sp>
      <p:sp>
        <p:nvSpPr>
          <p:cNvPr id="2" name="Rectangle 1"/>
          <p:cNvSpPr/>
          <p:nvPr/>
        </p:nvSpPr>
        <p:spPr>
          <a:xfrm>
            <a:off x="2385848" y="2575936"/>
            <a:ext cx="7568924" cy="1869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66194" y="3337936"/>
            <a:ext cx="3284483" cy="866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835" t="45403" r="835"/>
          <a:stretch/>
        </p:blipFill>
        <p:spPr>
          <a:xfrm>
            <a:off x="73572" y="588592"/>
            <a:ext cx="9890235" cy="2892408"/>
          </a:xfrm>
          <a:prstGeom prst="rect">
            <a:avLst/>
          </a:prstGeom>
        </p:spPr>
      </p:pic>
      <p:pic>
        <p:nvPicPr>
          <p:cNvPr id="5" name="DualPhotography">
            <a:hlinkClick r:id="" action="ppaction://media"/>
          </p:cNvPr>
          <p:cNvPicPr>
            <a:picLocks noChangeAspect="1"/>
          </p:cNvPicPr>
          <p:nvPr>
            <a:videoFile r:link="rId1"/>
            <p:extLst>
              <p:ext uri="{DAA4B4D4-6D71-4841-9C94-3DE7FCFB9230}">
                <p14:media xmlns:p14="http://schemas.microsoft.com/office/powerpoint/2010/main" r:embed="rId2">
                  <p14:trim st="259000"/>
                </p14:media>
              </p:ext>
            </p:extLst>
          </p:nvPr>
        </p:nvPicPr>
        <p:blipFill>
          <a:blip r:embed="rId7"/>
          <a:stretch>
            <a:fillRect/>
          </a:stretch>
        </p:blipFill>
        <p:spPr>
          <a:xfrm>
            <a:off x="1438762" y="3481000"/>
            <a:ext cx="3438036" cy="2578527"/>
          </a:xfrm>
          <a:prstGeom prst="rect">
            <a:avLst/>
          </a:prstGeom>
        </p:spPr>
      </p:pic>
      <p:pic>
        <p:nvPicPr>
          <p:cNvPr id="10" name="DualPhotography">
            <a:hlinkClick r:id="" action="ppaction://media"/>
          </p:cNvPr>
          <p:cNvPicPr>
            <a:picLocks noChangeAspect="1"/>
          </p:cNvPicPr>
          <p:nvPr>
            <a:videoFile r:link="rId1"/>
            <p:extLst>
              <p:ext uri="{DAA4B4D4-6D71-4841-9C94-3DE7FCFB9230}">
                <p14:media xmlns:p14="http://schemas.microsoft.com/office/powerpoint/2010/main" r:embed="rId2">
                  <p14:trim st="176472" end="51628.6666"/>
                </p14:media>
              </p:ext>
            </p:extLst>
          </p:nvPr>
        </p:nvPicPr>
        <p:blipFill>
          <a:blip r:embed="rId8"/>
          <a:stretch>
            <a:fillRect/>
          </a:stretch>
        </p:blipFill>
        <p:spPr>
          <a:xfrm>
            <a:off x="4959728" y="3488883"/>
            <a:ext cx="3438144" cy="2578608"/>
          </a:xfrm>
          <a:prstGeom prst="rect">
            <a:avLst/>
          </a:prstGeom>
        </p:spPr>
      </p:pic>
      <p:sp>
        <p:nvSpPr>
          <p:cNvPr id="6" name="Rectangle 5"/>
          <p:cNvSpPr/>
          <p:nvPr/>
        </p:nvSpPr>
        <p:spPr>
          <a:xfrm>
            <a:off x="84082" y="599102"/>
            <a:ext cx="9881200" cy="55704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rgbClr val="FF0000"/>
                </a:solidFill>
                <a:latin typeface="Comic Sans MS" panose="030F0702030302020204" pitchFamily="66" charset="0"/>
              </a:rPr>
              <a:t>Key takeaway: </a:t>
            </a:r>
            <a:r>
              <a:rPr lang="en-US" sz="2000" i="1" dirty="0">
                <a:solidFill>
                  <a:schemeClr val="tx1"/>
                </a:solidFill>
                <a:latin typeface="Comic Sans MS" panose="030F0702030302020204" pitchFamily="66" charset="0"/>
              </a:rPr>
              <a:t>By playing around with illumination, one can now generate novel images. </a:t>
            </a:r>
            <a:endParaRPr lang="en-US" sz="2000" dirty="0">
              <a:solidFill>
                <a:schemeClr val="tx1"/>
              </a:solidFill>
            </a:endParaRPr>
          </a:p>
        </p:txBody>
      </p:sp>
    </p:spTree>
    <p:extLst>
      <p:ext uri="{BB962C8B-B14F-4D97-AF65-F5344CB8AC3E}">
        <p14:creationId xmlns:p14="http://schemas.microsoft.com/office/powerpoint/2010/main" val="3093407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30303">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vol="80000">
                <p:cTn id="13" fill="hold" display="0">
                  <p:stCondLst>
                    <p:cond delay="indefinite"/>
                  </p:stCondLst>
                </p:cTn>
                <p:tgtEl>
                  <p:spTgt spid="1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Outline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8" y="2575936"/>
            <a:ext cx="9982203" cy="3657600"/>
          </a:xfrm>
          <a:prstGeom prst="rect">
            <a:avLst/>
          </a:prstGeom>
        </p:spPr>
      </p:pic>
      <p:sp>
        <p:nvSpPr>
          <p:cNvPr id="2" name="Rectangle 1"/>
          <p:cNvSpPr/>
          <p:nvPr/>
        </p:nvSpPr>
        <p:spPr>
          <a:xfrm>
            <a:off x="4750676" y="2575936"/>
            <a:ext cx="5204095" cy="1869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56993" y="3337936"/>
            <a:ext cx="693684" cy="866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736428" y="2545412"/>
            <a:ext cx="5204095" cy="792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bed&#10;&#10;Description automatically generated">
            <a:extLst>
              <a:ext uri="{FF2B5EF4-FFF2-40B4-BE49-F238E27FC236}">
                <a16:creationId xmlns:a16="http://schemas.microsoft.com/office/drawing/2014/main" id="{1D2CB149-2403-4B24-83CC-FD2E178B39E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2314" t="21020" r="36566" b="6386"/>
          <a:stretch/>
        </p:blipFill>
        <p:spPr>
          <a:xfrm>
            <a:off x="2175642" y="941575"/>
            <a:ext cx="1619212" cy="1040525"/>
          </a:xfrm>
          <a:prstGeom prst="rect">
            <a:avLst/>
          </a:prstGeom>
        </p:spPr>
      </p:pic>
      <p:pic>
        <p:nvPicPr>
          <p:cNvPr id="11" name="Picture 1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0" y="776037"/>
            <a:ext cx="2007278" cy="1371600"/>
          </a:xfrm>
          <a:prstGeom prst="rect">
            <a:avLst/>
          </a:prstGeom>
        </p:spPr>
      </p:pic>
    </p:spTree>
    <p:extLst>
      <p:ext uri="{BB962C8B-B14F-4D97-AF65-F5344CB8AC3E}">
        <p14:creationId xmlns:p14="http://schemas.microsoft.com/office/powerpoint/2010/main" val="1312192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hqprint">
            <a:extLst>
              <a:ext uri="{28A0092B-C50C-407E-A947-70E740481C1C}">
                <a14:useLocalDpi xmlns:a14="http://schemas.microsoft.com/office/drawing/2010/main" val="0"/>
              </a:ext>
            </a:extLst>
          </a:blip>
          <a:srcRect l="47944" t="66902" r="38528"/>
          <a:stretch/>
        </p:blipFill>
        <p:spPr>
          <a:xfrm>
            <a:off x="8772648" y="826130"/>
            <a:ext cx="663299" cy="852085"/>
          </a:xfrm>
          <a:prstGeom prst="rect">
            <a:avLst/>
          </a:prstGeom>
        </p:spPr>
      </p:pic>
      <p:pic>
        <p:nvPicPr>
          <p:cNvPr id="20" name="Picture 19" descr="A picture containing bed&#10;&#10;Description automatically generated">
            <a:extLst>
              <a:ext uri="{FF2B5EF4-FFF2-40B4-BE49-F238E27FC236}">
                <a16:creationId xmlns:a16="http://schemas.microsoft.com/office/drawing/2014/main" id="{D47F6EBE-65EB-4815-8557-627EF2E31B1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31388" r="36436" b="8526"/>
          <a:stretch/>
        </p:blipFill>
        <p:spPr>
          <a:xfrm>
            <a:off x="3093720" y="660607"/>
            <a:ext cx="3162300" cy="2476599"/>
          </a:xfrm>
          <a:prstGeom prst="rect">
            <a:avLst/>
          </a:prstGeom>
        </p:spPr>
      </p:pic>
      <p:pic>
        <p:nvPicPr>
          <p:cNvPr id="16" name="Picture 15" descr="Diagram&#10;&#10;Description automatically generated">
            <a:extLst>
              <a:ext uri="{FF2B5EF4-FFF2-40B4-BE49-F238E27FC236}">
                <a16:creationId xmlns:a16="http://schemas.microsoft.com/office/drawing/2014/main" id="{44ABCB12-EF21-478C-A02E-51C1E1ECB810}"/>
              </a:ext>
            </a:extLst>
          </p:cNvPr>
          <p:cNvPicPr>
            <a:picLocks noChangeAspect="1"/>
          </p:cNvPicPr>
          <p:nvPr/>
        </p:nvPicPr>
        <p:blipFill rotWithShape="1">
          <a:blip r:embed="rId5">
            <a:extLst>
              <a:ext uri="{28A0092B-C50C-407E-A947-70E740481C1C}">
                <a14:useLocalDpi xmlns:a14="http://schemas.microsoft.com/office/drawing/2010/main" val="0"/>
              </a:ext>
            </a:extLst>
          </a:blip>
          <a:srcRect l="61660" t="32167" b="41222"/>
          <a:stretch/>
        </p:blipFill>
        <p:spPr>
          <a:xfrm>
            <a:off x="5244558" y="3272791"/>
            <a:ext cx="4377012" cy="2679008"/>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defRPr/>
            </a:pPr>
            <a:r>
              <a:rPr lang="en-US" sz="1500" dirty="0">
                <a:latin typeface="Times New Roman" panose="02020603050405020304" pitchFamily="18" charset="0"/>
                <a:cs typeface="Times New Roman" panose="02020603050405020304" pitchFamily="18" charset="0"/>
              </a:rPr>
              <a:t>[1] S. Banerji et.al., Scientific Reports, 6(6), 2019.</a:t>
            </a:r>
            <a:endParaRPr kumimoji="0" lang="en-US" sz="1500" b="0" i="0" u="none" strike="noStrike" kern="1200" cap="none" spc="0" normalizeH="0" baseline="0" noProof="0" dirty="0">
              <a:ln>
                <a:noFill/>
              </a:ln>
              <a:solidFill>
                <a:prstClr val="white"/>
              </a:solidFill>
              <a:effectLst/>
              <a:uLnTx/>
              <a:uFillTx/>
              <a:latin typeface="Calibri" panose="020F0502020204030204"/>
            </a:endParaRPr>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Inverse Designed Multilevel Diffractive Lens (MDL) </a:t>
            </a:r>
          </a:p>
        </p:txBody>
      </p:sp>
      <p:pic>
        <p:nvPicPr>
          <p:cNvPr id="3" name="Picture 2" descr="A close up of text on a black background&#10;&#10;Description automatically generated">
            <a:extLst>
              <a:ext uri="{FF2B5EF4-FFF2-40B4-BE49-F238E27FC236}">
                <a16:creationId xmlns:a16="http://schemas.microsoft.com/office/drawing/2014/main" id="{0617C3B0-6C64-43D6-8FCD-406BC77969E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46120" y="3230880"/>
            <a:ext cx="3388620" cy="2587612"/>
          </a:xfrm>
          <a:prstGeom prst="rect">
            <a:avLst/>
          </a:prstGeom>
        </p:spPr>
      </p:pic>
      <p:cxnSp>
        <p:nvCxnSpPr>
          <p:cNvPr id="18" name="Connector: Curved 17">
            <a:extLst>
              <a:ext uri="{FF2B5EF4-FFF2-40B4-BE49-F238E27FC236}">
                <a16:creationId xmlns:a16="http://schemas.microsoft.com/office/drawing/2014/main" id="{BEF03972-81E2-49BF-8A13-3F216C712AC3}"/>
              </a:ext>
            </a:extLst>
          </p:cNvPr>
          <p:cNvCxnSpPr>
            <a:cxnSpLocks/>
          </p:cNvCxnSpPr>
          <p:nvPr/>
        </p:nvCxnSpPr>
        <p:spPr>
          <a:xfrm rot="10800000" flipH="1" flipV="1">
            <a:off x="6673494" y="2007869"/>
            <a:ext cx="1280744" cy="1206629"/>
          </a:xfrm>
          <a:prstGeom prst="curvedConnector2">
            <a:avLst/>
          </a:prstGeom>
          <a:ln w="127000" cap="rnd">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tailEnd type="triangle"/>
          </a:ln>
        </p:spPr>
        <p:style>
          <a:lnRef idx="1">
            <a:schemeClr val="accent4"/>
          </a:lnRef>
          <a:fillRef idx="0">
            <a:schemeClr val="accent4"/>
          </a:fillRef>
          <a:effectRef idx="0">
            <a:schemeClr val="accent4"/>
          </a:effectRef>
          <a:fontRef idx="minor">
            <a:schemeClr val="tx1"/>
          </a:fontRef>
        </p:style>
      </p:cxnSp>
      <p:cxnSp>
        <p:nvCxnSpPr>
          <p:cNvPr id="11" name="Connector: Curved 10">
            <a:extLst>
              <a:ext uri="{FF2B5EF4-FFF2-40B4-BE49-F238E27FC236}">
                <a16:creationId xmlns:a16="http://schemas.microsoft.com/office/drawing/2014/main" id="{38033F33-8DBD-42CF-81C6-F9D216CCFD3E}"/>
              </a:ext>
            </a:extLst>
          </p:cNvPr>
          <p:cNvCxnSpPr>
            <a:cxnSpLocks/>
          </p:cNvCxnSpPr>
          <p:nvPr/>
        </p:nvCxnSpPr>
        <p:spPr>
          <a:xfrm rot="10800000" flipV="1">
            <a:off x="1655724" y="2004059"/>
            <a:ext cx="1280744" cy="1206629"/>
          </a:xfrm>
          <a:prstGeom prst="curvedConnector2">
            <a:avLst/>
          </a:prstGeom>
          <a:ln w="127000" cap="rnd">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1F8BD142-4A83-4001-99E6-354390A75E38}"/>
              </a:ext>
            </a:extLst>
          </p:cNvPr>
          <p:cNvSpPr txBox="1"/>
          <p:nvPr/>
        </p:nvSpPr>
        <p:spPr>
          <a:xfrm>
            <a:off x="224898" y="2254376"/>
            <a:ext cx="153279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Times New Roman" panose="02020603050405020304" pitchFamily="18" charset="0"/>
                <a:ea typeface="+mn-ea"/>
                <a:cs typeface="Times New Roman" panose="02020603050405020304" pitchFamily="18" charset="0"/>
              </a:rPr>
              <a:t>Simulation</a:t>
            </a:r>
          </a:p>
        </p:txBody>
      </p:sp>
      <p:sp>
        <p:nvSpPr>
          <p:cNvPr id="9" name="TextBox 8">
            <a:extLst>
              <a:ext uri="{FF2B5EF4-FFF2-40B4-BE49-F238E27FC236}">
                <a16:creationId xmlns:a16="http://schemas.microsoft.com/office/drawing/2014/main" id="{2FD24D19-777E-490F-AF25-0F756253A517}"/>
              </a:ext>
            </a:extLst>
          </p:cNvPr>
          <p:cNvSpPr txBox="1"/>
          <p:nvPr/>
        </p:nvSpPr>
        <p:spPr>
          <a:xfrm>
            <a:off x="7851859" y="2254376"/>
            <a:ext cx="158408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Times New Roman" panose="02020603050405020304" pitchFamily="18" charset="0"/>
                <a:ea typeface="+mn-ea"/>
                <a:cs typeface="Times New Roman" panose="02020603050405020304" pitchFamily="18" charset="0"/>
              </a:rPr>
              <a:t>Fabrication</a:t>
            </a:r>
          </a:p>
        </p:txBody>
      </p:sp>
      <p:sp>
        <p:nvSpPr>
          <p:cNvPr id="12" name="TextBox 11">
            <a:extLst>
              <a:ext uri="{FF2B5EF4-FFF2-40B4-BE49-F238E27FC236}">
                <a16:creationId xmlns:a16="http://schemas.microsoft.com/office/drawing/2014/main" id="{05264457-F5B6-4A11-B0A4-96D6EFA70021}"/>
              </a:ext>
            </a:extLst>
          </p:cNvPr>
          <p:cNvSpPr txBox="1"/>
          <p:nvPr/>
        </p:nvSpPr>
        <p:spPr>
          <a:xfrm>
            <a:off x="5718726" y="5779259"/>
            <a:ext cx="362631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Grayscale Photolithography</a:t>
            </a:r>
          </a:p>
        </p:txBody>
      </p:sp>
      <p:sp>
        <p:nvSpPr>
          <p:cNvPr id="17" name="TextBox 16">
            <a:extLst>
              <a:ext uri="{FF2B5EF4-FFF2-40B4-BE49-F238E27FC236}">
                <a16:creationId xmlns:a16="http://schemas.microsoft.com/office/drawing/2014/main" id="{EE6376A0-ADD2-4B50-A937-FC6FBC0E0827}"/>
              </a:ext>
            </a:extLst>
          </p:cNvPr>
          <p:cNvSpPr txBox="1"/>
          <p:nvPr/>
        </p:nvSpPr>
        <p:spPr>
          <a:xfrm>
            <a:off x="362752" y="5788463"/>
            <a:ext cx="314605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Optimization Algorithm</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806" y="753457"/>
            <a:ext cx="1829460" cy="1076768"/>
          </a:xfrm>
          <a:prstGeom prst="rect">
            <a:avLst/>
          </a:prstGeom>
        </p:spPr>
      </p:pic>
      <p:sp>
        <p:nvSpPr>
          <p:cNvPr id="5" name="Rectangle 4"/>
          <p:cNvSpPr/>
          <p:nvPr/>
        </p:nvSpPr>
        <p:spPr>
          <a:xfrm>
            <a:off x="407279" y="640609"/>
            <a:ext cx="1918515" cy="123829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460171" y="1153886"/>
            <a:ext cx="633549" cy="283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6413272" y="1153886"/>
            <a:ext cx="633549" cy="283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517432" y="659199"/>
            <a:ext cx="2104138" cy="123829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OS Cameras Support - Download drivers, software, manuals - Canon Europe"/>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flipH="1">
            <a:off x="7398464" y="861804"/>
            <a:ext cx="1455581" cy="84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68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S. Banerji et.al., Scientific Reports, 6(6), 2019.   [2] M. Meem, S. Banerji et.al., PNAS, 6(6), 2019.</a:t>
            </a:r>
          </a:p>
          <a:p>
            <a:r>
              <a:rPr lang="en-US" sz="1500" dirty="0">
                <a:latin typeface="Times New Roman" panose="02020603050405020304" pitchFamily="18" charset="0"/>
                <a:cs typeface="Times New Roman" panose="02020603050405020304" pitchFamily="18" charset="0"/>
              </a:rPr>
              <a:t>[3] S. Banerji et.al., Optica, 6(6), 2019.  [4] S. Banerji et.al., OSA Continuum, 2(7), 2019.            </a:t>
            </a:r>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Multilevel Diffractive Lens (MDL) and the EM spectrum</a:t>
            </a:r>
          </a:p>
        </p:txBody>
      </p:sp>
      <p:sp>
        <p:nvSpPr>
          <p:cNvPr id="12" name="TextBox 11">
            <a:extLst>
              <a:ext uri="{FF2B5EF4-FFF2-40B4-BE49-F238E27FC236}">
                <a16:creationId xmlns:a16="http://schemas.microsoft.com/office/drawing/2014/main" id="{0CEA4E07-2359-4617-9048-1318B393B18B}"/>
              </a:ext>
            </a:extLst>
          </p:cNvPr>
          <p:cNvSpPr txBox="1"/>
          <p:nvPr/>
        </p:nvSpPr>
        <p:spPr>
          <a:xfrm>
            <a:off x="3137250" y="5750619"/>
            <a:ext cx="3528723"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There is no issue of scalability!</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194" y="672940"/>
            <a:ext cx="9818866" cy="5190532"/>
          </a:xfrm>
          <a:prstGeom prst="rect">
            <a:avLst/>
          </a:prstGeom>
        </p:spPr>
      </p:pic>
    </p:spTree>
    <p:extLst>
      <p:ext uri="{BB962C8B-B14F-4D97-AF65-F5344CB8AC3E}">
        <p14:creationId xmlns:p14="http://schemas.microsoft.com/office/powerpoint/2010/main" val="15378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S. Banerji et.al., Optica, 6(6), 2019.</a:t>
            </a:r>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Why Multilevel Diffractive Lens (MDL) ? </a:t>
            </a:r>
          </a:p>
        </p:txBody>
      </p:sp>
      <p:pic>
        <p:nvPicPr>
          <p:cNvPr id="10" name="Picture 9" descr="A picture containing bed&#10;&#10;Description automatically generated">
            <a:extLst>
              <a:ext uri="{FF2B5EF4-FFF2-40B4-BE49-F238E27FC236}">
                <a16:creationId xmlns:a16="http://schemas.microsoft.com/office/drawing/2014/main" id="{1D2CB149-2403-4B24-83CC-FD2E178B39E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776" y="660607"/>
            <a:ext cx="9828276" cy="2707432"/>
          </a:xfrm>
          <a:prstGeom prst="rect">
            <a:avLst/>
          </a:prstGeom>
        </p:spPr>
      </p:pic>
      <p:pic>
        <p:nvPicPr>
          <p:cNvPr id="12" name="Picture 11">
            <a:extLst>
              <a:ext uri="{FF2B5EF4-FFF2-40B4-BE49-F238E27FC236}">
                <a16:creationId xmlns:a16="http://schemas.microsoft.com/office/drawing/2014/main" id="{404163B8-5DA1-4986-80E1-6C9D1B726681}"/>
              </a:ext>
            </a:extLst>
          </p:cNvPr>
          <p:cNvPicPr>
            <a:picLocks noChangeAspect="1"/>
          </p:cNvPicPr>
          <p:nvPr/>
        </p:nvPicPr>
        <p:blipFill rotWithShape="1">
          <a:blip r:embed="rId5"/>
          <a:srcRect b="1368"/>
          <a:stretch/>
        </p:blipFill>
        <p:spPr>
          <a:xfrm>
            <a:off x="345724" y="3394667"/>
            <a:ext cx="9133114" cy="2707432"/>
          </a:xfrm>
          <a:prstGeom prst="rect">
            <a:avLst/>
          </a:prstGeom>
        </p:spPr>
      </p:pic>
      <p:sp>
        <p:nvSpPr>
          <p:cNvPr id="2" name="Rectangle 1"/>
          <p:cNvSpPr/>
          <p:nvPr/>
        </p:nvSpPr>
        <p:spPr>
          <a:xfrm>
            <a:off x="5348177" y="3923414"/>
            <a:ext cx="988828" cy="8670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5348177" y="5023390"/>
            <a:ext cx="988828" cy="8457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423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Photography</a:t>
            </a:r>
          </a:p>
        </p:txBody>
      </p:sp>
      <p:sp>
        <p:nvSpPr>
          <p:cNvPr id="2" name="Rectangle 1"/>
          <p:cNvSpPr/>
          <p:nvPr/>
        </p:nvSpPr>
        <p:spPr>
          <a:xfrm>
            <a:off x="0" y="671725"/>
            <a:ext cx="6734503" cy="369332"/>
          </a:xfrm>
          <a:prstGeom prst="rect">
            <a:avLst/>
          </a:prstGeom>
        </p:spPr>
        <p:txBody>
          <a:bodyPr wrap="square">
            <a:spAutoFit/>
          </a:bodyPr>
          <a:lstStyle/>
          <a:p>
            <a:r>
              <a:rPr lang="en-US" i="1" dirty="0">
                <a:latin typeface="Comic Sans MS" panose="030F0702030302020204" pitchFamily="66" charset="0"/>
              </a:rPr>
              <a:t>Photography: the art of taking or processing “</a:t>
            </a:r>
            <a:r>
              <a:rPr lang="en-US" b="1" i="1" dirty="0">
                <a:solidFill>
                  <a:srgbClr val="FF0000"/>
                </a:solidFill>
                <a:latin typeface="Comic Sans MS" panose="030F0702030302020204" pitchFamily="66" charset="0"/>
              </a:rPr>
              <a:t>photos</a:t>
            </a:r>
            <a:r>
              <a:rPr lang="en-US" i="1" dirty="0">
                <a:latin typeface="Comic Sans MS" panose="030F0702030302020204" pitchFamily="66" charset="0"/>
              </a:rPr>
              <a:t>”</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379" y="1041057"/>
            <a:ext cx="8421641" cy="5126746"/>
          </a:xfrm>
          <a:prstGeom prst="rect">
            <a:avLst/>
          </a:prstGeom>
        </p:spPr>
      </p:pic>
    </p:spTree>
    <p:extLst>
      <p:ext uri="{BB962C8B-B14F-4D97-AF65-F5344CB8AC3E}">
        <p14:creationId xmlns:p14="http://schemas.microsoft.com/office/powerpoint/2010/main" val="92669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S. Banerji et.al., Optica, 6(6), 2019.      [2] S. Banerji et.al., Optica, 7(3), 2020.</a:t>
            </a:r>
          </a:p>
          <a:p>
            <a:r>
              <a:rPr lang="en-US" sz="1500" dirty="0">
                <a:latin typeface="Times New Roman" panose="02020603050405020304" pitchFamily="18" charset="0"/>
                <a:cs typeface="Times New Roman" panose="02020603050405020304" pitchFamily="18" charset="0"/>
              </a:rPr>
              <a:t>[3] S. Banerji et.al., Optics Letters, 44(22), 2019.</a:t>
            </a:r>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Multilevel Diffractive Lens (MDL) for Imaging </a:t>
            </a:r>
          </a:p>
        </p:txBody>
      </p:sp>
      <p:pic>
        <p:nvPicPr>
          <p:cNvPr id="6" name="Picture 5" descr="A picture containing bed&#10;&#10;Description automatically generated">
            <a:extLst>
              <a:ext uri="{FF2B5EF4-FFF2-40B4-BE49-F238E27FC236}">
                <a16:creationId xmlns:a16="http://schemas.microsoft.com/office/drawing/2014/main" id="{1D2CB149-2403-4B24-83CC-FD2E178B39E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31037" r="36316"/>
          <a:stretch/>
        </p:blipFill>
        <p:spPr>
          <a:xfrm>
            <a:off x="3059084" y="660607"/>
            <a:ext cx="3208712" cy="2707432"/>
          </a:xfrm>
          <a:prstGeom prst="rect">
            <a:avLst/>
          </a:prstGeom>
        </p:spPr>
      </p:pic>
      <p:sp>
        <p:nvSpPr>
          <p:cNvPr id="8" name="TextBox 7">
            <a:extLst>
              <a:ext uri="{FF2B5EF4-FFF2-40B4-BE49-F238E27FC236}">
                <a16:creationId xmlns:a16="http://schemas.microsoft.com/office/drawing/2014/main" id="{8828AAA3-D3E3-4D91-8273-0B209CA863A6}"/>
              </a:ext>
            </a:extLst>
          </p:cNvPr>
          <p:cNvSpPr txBox="1"/>
          <p:nvPr/>
        </p:nvSpPr>
        <p:spPr>
          <a:xfrm>
            <a:off x="3348038" y="5758588"/>
            <a:ext cx="332014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Extended Depth of Focus</a:t>
            </a:r>
          </a:p>
        </p:txBody>
      </p:sp>
      <p:sp>
        <p:nvSpPr>
          <p:cNvPr id="10" name="TextBox 9">
            <a:extLst>
              <a:ext uri="{FF2B5EF4-FFF2-40B4-BE49-F238E27FC236}">
                <a16:creationId xmlns:a16="http://schemas.microsoft.com/office/drawing/2014/main" id="{3DDD4301-158E-4245-A7D9-CD3251CF9BE3}"/>
              </a:ext>
            </a:extLst>
          </p:cNvPr>
          <p:cNvSpPr txBox="1"/>
          <p:nvPr/>
        </p:nvSpPr>
        <p:spPr>
          <a:xfrm>
            <a:off x="7210475" y="5758588"/>
            <a:ext cx="268201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Wide Field of View</a:t>
            </a:r>
          </a:p>
        </p:txBody>
      </p:sp>
      <p:sp>
        <p:nvSpPr>
          <p:cNvPr id="12" name="TextBox 11">
            <a:extLst>
              <a:ext uri="{FF2B5EF4-FFF2-40B4-BE49-F238E27FC236}">
                <a16:creationId xmlns:a16="http://schemas.microsoft.com/office/drawing/2014/main" id="{0A41A8FC-C39D-464C-98EA-244B20CC37B4}"/>
              </a:ext>
            </a:extLst>
          </p:cNvPr>
          <p:cNvSpPr txBox="1"/>
          <p:nvPr/>
        </p:nvSpPr>
        <p:spPr>
          <a:xfrm>
            <a:off x="536480" y="5758587"/>
            <a:ext cx="195919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Achromaticity</a:t>
            </a:r>
          </a:p>
        </p:txBody>
      </p:sp>
      <p:pic>
        <p:nvPicPr>
          <p:cNvPr id="3" name="Picture 2" descr="A close up of a logo&#10;&#10;Description automatically generated">
            <a:extLst>
              <a:ext uri="{FF2B5EF4-FFF2-40B4-BE49-F238E27FC236}">
                <a16:creationId xmlns:a16="http://schemas.microsoft.com/office/drawing/2014/main" id="{22FB34CD-8ABF-4FA8-98A4-3BC0CB7D7FF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0" y="3131050"/>
            <a:ext cx="10058400" cy="2738210"/>
          </a:xfrm>
          <a:prstGeom prst="rect">
            <a:avLst/>
          </a:prstGeom>
        </p:spPr>
      </p:pic>
    </p:spTree>
    <p:extLst>
      <p:ext uri="{BB962C8B-B14F-4D97-AF65-F5344CB8AC3E}">
        <p14:creationId xmlns:p14="http://schemas.microsoft.com/office/powerpoint/2010/main" val="1533118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9038" y="1254482"/>
            <a:ext cx="6722985" cy="4754880"/>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S. Banerji et.al., (manuscript under preparation).</a:t>
            </a:r>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Refractive Lens</a:t>
            </a:r>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2270" t="21814" r="22700" b="34135"/>
          <a:stretch/>
        </p:blipFill>
        <p:spPr>
          <a:xfrm>
            <a:off x="419966" y="4411201"/>
            <a:ext cx="1747319" cy="914400"/>
          </a:xfrm>
          <a:prstGeom prst="rect">
            <a:avLst/>
          </a:prstGeom>
        </p:spPr>
      </p:pic>
      <p:sp>
        <p:nvSpPr>
          <p:cNvPr id="13" name="TextBox 12">
            <a:extLst>
              <a:ext uri="{FF2B5EF4-FFF2-40B4-BE49-F238E27FC236}">
                <a16:creationId xmlns:a16="http://schemas.microsoft.com/office/drawing/2014/main" id="{3DDD4301-158E-4245-A7D9-CD3251CF9BE3}"/>
              </a:ext>
            </a:extLst>
          </p:cNvPr>
          <p:cNvSpPr txBox="1"/>
          <p:nvPr/>
        </p:nvSpPr>
        <p:spPr>
          <a:xfrm>
            <a:off x="145863" y="686220"/>
            <a:ext cx="495680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Is everything</a:t>
            </a:r>
            <a:r>
              <a:rPr kumimoji="0" lang="en-US" sz="2400" b="0" i="0" u="none" strike="noStrike" kern="1200" cap="none" spc="0" normalizeH="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 lost for refractive optics?</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id="{3DDD4301-158E-4245-A7D9-CD3251CF9BE3}"/>
              </a:ext>
            </a:extLst>
          </p:cNvPr>
          <p:cNvSpPr txBox="1"/>
          <p:nvPr/>
        </p:nvSpPr>
        <p:spPr>
          <a:xfrm>
            <a:off x="545275" y="5263544"/>
            <a:ext cx="106150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3D</a:t>
            </a:r>
            <a:r>
              <a:rPr kumimoji="0" lang="en-US" sz="2000" b="0" i="0" u="none" strike="noStrike" kern="1200" cap="none" spc="0" normalizeH="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 view</a:t>
            </a:r>
            <a:endPar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1207" t="1483" r="20133" b="25833"/>
          <a:stretch/>
        </p:blipFill>
        <p:spPr>
          <a:xfrm>
            <a:off x="6848737" y="1548742"/>
            <a:ext cx="3200400" cy="1757539"/>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1171" t="1724" r="22984" b="25592"/>
          <a:stretch/>
        </p:blipFill>
        <p:spPr>
          <a:xfrm>
            <a:off x="6836980" y="3879536"/>
            <a:ext cx="3200400" cy="182278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80722" t="37946" r="1600" b="49100"/>
          <a:stretch/>
        </p:blipFill>
        <p:spPr>
          <a:xfrm>
            <a:off x="8555420" y="2427511"/>
            <a:ext cx="1303283" cy="567560"/>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78584" t="30990" r="1599" b="44783"/>
          <a:stretch/>
        </p:blipFill>
        <p:spPr>
          <a:xfrm>
            <a:off x="8701351" y="4275400"/>
            <a:ext cx="1157352" cy="840954"/>
          </a:xfrm>
          <a:prstGeom prst="rect">
            <a:avLst/>
          </a:prstGeom>
        </p:spPr>
      </p:pic>
      <p:pic>
        <p:nvPicPr>
          <p:cNvPr id="2050" name="Picture 2" descr="Erfle eyepiec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964" y="1346143"/>
            <a:ext cx="1948225" cy="11234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828AAA3-D3E3-4D91-8273-0B209CA863A6}"/>
              </a:ext>
            </a:extLst>
          </p:cNvPr>
          <p:cNvSpPr txBox="1"/>
          <p:nvPr/>
        </p:nvSpPr>
        <p:spPr>
          <a:xfrm>
            <a:off x="419966" y="2334053"/>
            <a:ext cx="1656223"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Erfle eyepiece</a:t>
            </a:r>
          </a:p>
        </p:txBody>
      </p:sp>
    </p:spTree>
    <p:extLst>
      <p:ext uri="{BB962C8B-B14F-4D97-AF65-F5344CB8AC3E}">
        <p14:creationId xmlns:p14="http://schemas.microsoft.com/office/powerpoint/2010/main" val="1031434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9038" y="1254482"/>
            <a:ext cx="6722985" cy="4754880"/>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S. Banerji et.al., (manuscript under preparation).</a:t>
            </a:r>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Refractive Lens</a:t>
            </a:r>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2270" t="21814" r="22700" b="34135"/>
          <a:stretch/>
        </p:blipFill>
        <p:spPr>
          <a:xfrm>
            <a:off x="419966" y="4411201"/>
            <a:ext cx="1747319" cy="914400"/>
          </a:xfrm>
          <a:prstGeom prst="rect">
            <a:avLst/>
          </a:prstGeom>
        </p:spPr>
      </p:pic>
      <p:sp>
        <p:nvSpPr>
          <p:cNvPr id="13" name="TextBox 12">
            <a:extLst>
              <a:ext uri="{FF2B5EF4-FFF2-40B4-BE49-F238E27FC236}">
                <a16:creationId xmlns:a16="http://schemas.microsoft.com/office/drawing/2014/main" id="{3DDD4301-158E-4245-A7D9-CD3251CF9BE3}"/>
              </a:ext>
            </a:extLst>
          </p:cNvPr>
          <p:cNvSpPr txBox="1"/>
          <p:nvPr/>
        </p:nvSpPr>
        <p:spPr>
          <a:xfrm>
            <a:off x="145863" y="686220"/>
            <a:ext cx="495680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Is everything</a:t>
            </a:r>
            <a:r>
              <a:rPr kumimoji="0" lang="en-US" sz="2400" b="0" i="0" u="none" strike="noStrike" kern="1200" cap="none" spc="0" normalizeH="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 lost for refractive optics?</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id="{3DDD4301-158E-4245-A7D9-CD3251CF9BE3}"/>
              </a:ext>
            </a:extLst>
          </p:cNvPr>
          <p:cNvSpPr txBox="1"/>
          <p:nvPr/>
        </p:nvSpPr>
        <p:spPr>
          <a:xfrm>
            <a:off x="545275" y="5263544"/>
            <a:ext cx="106150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3D</a:t>
            </a:r>
            <a:r>
              <a:rPr kumimoji="0" lang="en-US" sz="2000" b="0" i="0" u="none" strike="noStrike" kern="1200" cap="none" spc="0" normalizeH="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 view</a:t>
            </a:r>
            <a:endPar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1207" t="1483" r="20133" b="25833"/>
          <a:stretch/>
        </p:blipFill>
        <p:spPr>
          <a:xfrm>
            <a:off x="6848737" y="1548742"/>
            <a:ext cx="3200400" cy="1757539"/>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1171" t="1724" r="22984" b="25592"/>
          <a:stretch/>
        </p:blipFill>
        <p:spPr>
          <a:xfrm>
            <a:off x="6836980" y="3879536"/>
            <a:ext cx="3200400" cy="182278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80722" t="37946" r="1600" b="49100"/>
          <a:stretch/>
        </p:blipFill>
        <p:spPr>
          <a:xfrm>
            <a:off x="8555420" y="2427511"/>
            <a:ext cx="1303283" cy="567560"/>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78584" t="30990" r="1599" b="44783"/>
          <a:stretch/>
        </p:blipFill>
        <p:spPr>
          <a:xfrm>
            <a:off x="8701351" y="4275400"/>
            <a:ext cx="1157352" cy="840954"/>
          </a:xfrm>
          <a:prstGeom prst="rect">
            <a:avLst/>
          </a:prstGeom>
        </p:spPr>
      </p:pic>
      <p:pic>
        <p:nvPicPr>
          <p:cNvPr id="2050" name="Picture 2" descr="Erfle eyepiec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964" y="1346143"/>
            <a:ext cx="1948225" cy="11234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828AAA3-D3E3-4D91-8273-0B209CA863A6}"/>
              </a:ext>
            </a:extLst>
          </p:cNvPr>
          <p:cNvSpPr txBox="1"/>
          <p:nvPr/>
        </p:nvSpPr>
        <p:spPr>
          <a:xfrm>
            <a:off x="419966" y="2334053"/>
            <a:ext cx="1656223"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Erfle eyepiece</a:t>
            </a:r>
          </a:p>
        </p:txBody>
      </p:sp>
      <p:sp>
        <p:nvSpPr>
          <p:cNvPr id="15" name="Rectangle 14"/>
          <p:cNvSpPr/>
          <p:nvPr/>
        </p:nvSpPr>
        <p:spPr>
          <a:xfrm>
            <a:off x="84082" y="599102"/>
            <a:ext cx="9881200" cy="55704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rgbClr val="FF0000"/>
                </a:solidFill>
                <a:latin typeface="Comic Sans MS" panose="030F0702030302020204" pitchFamily="66" charset="0"/>
              </a:rPr>
              <a:t>Key takeaway: </a:t>
            </a:r>
            <a:r>
              <a:rPr lang="en-US" sz="2000" i="1" dirty="0">
                <a:solidFill>
                  <a:schemeClr val="tx1"/>
                </a:solidFill>
                <a:latin typeface="Comic Sans MS" panose="030F0702030302020204" pitchFamily="66" charset="0"/>
              </a:rPr>
              <a:t>By reducing the weight of overall optics, one can now reduce the overall size of camera itself. </a:t>
            </a:r>
            <a:endParaRPr lang="en-US" sz="2000" dirty="0">
              <a:solidFill>
                <a:schemeClr val="tx1"/>
              </a:solidFill>
            </a:endParaRPr>
          </a:p>
        </p:txBody>
      </p:sp>
    </p:spTree>
    <p:extLst>
      <p:ext uri="{BB962C8B-B14F-4D97-AF65-F5344CB8AC3E}">
        <p14:creationId xmlns:p14="http://schemas.microsoft.com/office/powerpoint/2010/main" val="254096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Outline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8" y="2575936"/>
            <a:ext cx="9982203" cy="3657600"/>
          </a:xfrm>
          <a:prstGeom prst="rect">
            <a:avLst/>
          </a:prstGeom>
        </p:spPr>
      </p:pic>
      <p:sp>
        <p:nvSpPr>
          <p:cNvPr id="2" name="Rectangle 1"/>
          <p:cNvSpPr/>
          <p:nvPr/>
        </p:nvSpPr>
        <p:spPr>
          <a:xfrm>
            <a:off x="6043448" y="2575936"/>
            <a:ext cx="3911323" cy="1869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55021" y="3343164"/>
            <a:ext cx="3526221" cy="792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bed&#10;&#10;Description automatically generated">
            <a:extLst>
              <a:ext uri="{FF2B5EF4-FFF2-40B4-BE49-F238E27FC236}">
                <a16:creationId xmlns:a16="http://schemas.microsoft.com/office/drawing/2014/main" id="{1D2CB149-2403-4B24-83CC-FD2E178B39E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2314" t="21020" r="36566" b="6386"/>
          <a:stretch/>
        </p:blipFill>
        <p:spPr>
          <a:xfrm>
            <a:off x="2175642" y="941575"/>
            <a:ext cx="1619212" cy="1040525"/>
          </a:xfrm>
          <a:prstGeom prst="rect">
            <a:avLst/>
          </a:prstGeom>
        </p:spPr>
      </p:pic>
      <p:pic>
        <p:nvPicPr>
          <p:cNvPr id="10" name="Picture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0" y="776037"/>
            <a:ext cx="2007278" cy="1371600"/>
          </a:xfrm>
          <a:prstGeom prst="rect">
            <a:avLst/>
          </a:prstGeom>
        </p:spPr>
      </p:pic>
      <p:pic>
        <p:nvPicPr>
          <p:cNvPr id="11" name="Picture 2" descr="Building your own camera? You can buy Canon's 120MP APS-H sensor - DIY  Photography"/>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83" r="8011"/>
          <a:stretch/>
        </p:blipFill>
        <p:spPr bwMode="auto">
          <a:xfrm>
            <a:off x="4046481" y="776037"/>
            <a:ext cx="1566042" cy="118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21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J. Dubois et.al., IEEE Journal of Solid State Circuits, 43(3), 2008.</a:t>
            </a:r>
            <a:endParaRPr lang="en-US" sz="1500"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Sensors: Film v/s Digital</a:t>
            </a:r>
          </a:p>
        </p:txBody>
      </p:sp>
      <p:sp>
        <p:nvSpPr>
          <p:cNvPr id="2" name="Rectangle 1"/>
          <p:cNvSpPr/>
          <p:nvPr/>
        </p:nvSpPr>
        <p:spPr>
          <a:xfrm>
            <a:off x="6043448" y="2575936"/>
            <a:ext cx="3911323" cy="1869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55021" y="3343164"/>
            <a:ext cx="3526221" cy="792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43" y="1234828"/>
            <a:ext cx="10000914" cy="3474720"/>
          </a:xfrm>
          <a:prstGeom prst="rect">
            <a:avLst/>
          </a:prstGeom>
        </p:spPr>
      </p:pic>
      <p:sp>
        <p:nvSpPr>
          <p:cNvPr id="8" name="TextBox 7">
            <a:extLst>
              <a:ext uri="{FF2B5EF4-FFF2-40B4-BE49-F238E27FC236}">
                <a16:creationId xmlns:a16="http://schemas.microsoft.com/office/drawing/2014/main" id="{8828AAA3-D3E3-4D91-8273-0B209CA863A6}"/>
              </a:ext>
            </a:extLst>
          </p:cNvPr>
          <p:cNvSpPr txBox="1"/>
          <p:nvPr/>
        </p:nvSpPr>
        <p:spPr>
          <a:xfrm>
            <a:off x="3624349" y="773163"/>
            <a:ext cx="205537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Camera Sensor</a:t>
            </a:r>
          </a:p>
        </p:txBody>
      </p:sp>
      <p:sp>
        <p:nvSpPr>
          <p:cNvPr id="10" name="TextBox 9">
            <a:extLst>
              <a:ext uri="{FF2B5EF4-FFF2-40B4-BE49-F238E27FC236}">
                <a16:creationId xmlns:a16="http://schemas.microsoft.com/office/drawing/2014/main" id="{8828AAA3-D3E3-4D91-8273-0B209CA863A6}"/>
              </a:ext>
            </a:extLst>
          </p:cNvPr>
          <p:cNvSpPr txBox="1"/>
          <p:nvPr/>
        </p:nvSpPr>
        <p:spPr>
          <a:xfrm>
            <a:off x="1624389" y="4709548"/>
            <a:ext cx="1610505"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rPr>
              <a:t>Film cameras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noProof="0" dirty="0">
                <a:ln w="0"/>
                <a:solidFill>
                  <a:prstClr val="black"/>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rPr>
              <a:t>(Film rolls)</a:t>
            </a:r>
            <a:endPar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828AAA3-D3E3-4D91-8273-0B209CA863A6}"/>
              </a:ext>
            </a:extLst>
          </p:cNvPr>
          <p:cNvSpPr txBox="1"/>
          <p:nvPr/>
        </p:nvSpPr>
        <p:spPr>
          <a:xfrm>
            <a:off x="5774738" y="4709547"/>
            <a:ext cx="1911101"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rPr>
              <a:t>Digital cameras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ln w="0"/>
                <a:solidFill>
                  <a:prstClr val="black"/>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rPr>
              <a:t>(CCD/CMOS)</a:t>
            </a:r>
            <a:endPar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p:sp>
        <p:nvSpPr>
          <p:cNvPr id="5" name="Rectangle 4"/>
          <p:cNvSpPr/>
          <p:nvPr/>
        </p:nvSpPr>
        <p:spPr>
          <a:xfrm>
            <a:off x="8439809" y="3032975"/>
            <a:ext cx="924910" cy="225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069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522" y="1125834"/>
            <a:ext cx="6945067" cy="4572000"/>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J. Dubois et.al., IEEE Journal of Solid State Circuits, 43(3), 2008</a:t>
            </a:r>
            <a:endParaRPr lang="en-US" sz="1500"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Sensors: CCD v/s CMOS</a:t>
            </a:r>
          </a:p>
        </p:txBody>
      </p:sp>
      <p:sp>
        <p:nvSpPr>
          <p:cNvPr id="8" name="TextBox 7">
            <a:extLst>
              <a:ext uri="{FF2B5EF4-FFF2-40B4-BE49-F238E27FC236}">
                <a16:creationId xmlns:a16="http://schemas.microsoft.com/office/drawing/2014/main" id="{8828AAA3-D3E3-4D91-8273-0B209CA863A6}"/>
              </a:ext>
            </a:extLst>
          </p:cNvPr>
          <p:cNvSpPr txBox="1"/>
          <p:nvPr/>
        </p:nvSpPr>
        <p:spPr>
          <a:xfrm>
            <a:off x="3305997" y="662276"/>
            <a:ext cx="298511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Digital </a:t>
            </a:r>
            <a:r>
              <a:rPr lang="en-US" sz="2400" noProof="0" dirty="0">
                <a:ln w="0"/>
                <a:solidFill>
                  <a:prstClr val="black"/>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rPr>
              <a:t>C</a:t>
            </a: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amera </a:t>
            </a:r>
            <a:r>
              <a:rPr lang="en-US" sz="2400" dirty="0">
                <a:ln w="0"/>
                <a:solidFill>
                  <a:prstClr val="black"/>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rPr>
              <a:t>S</a:t>
            </a:r>
            <a:r>
              <a:rPr kumimoji="0" lang="en-US" sz="24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ensor</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id="{8828AAA3-D3E3-4D91-8273-0B209CA863A6}"/>
              </a:ext>
            </a:extLst>
          </p:cNvPr>
          <p:cNvSpPr txBox="1"/>
          <p:nvPr/>
        </p:nvSpPr>
        <p:spPr>
          <a:xfrm>
            <a:off x="1004278" y="5720917"/>
            <a:ext cx="32005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CCD</a:t>
            </a:r>
            <a:r>
              <a:rPr kumimoji="0" lang="en-US" b="0" i="0" u="none" strike="noStrike" kern="1200" cap="none" spc="0" normalizeH="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 (</a:t>
            </a:r>
            <a:r>
              <a:rPr kumimoji="0" lang="en-US"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Charged Coupled Device)</a:t>
            </a:r>
          </a:p>
        </p:txBody>
      </p:sp>
      <p:sp>
        <p:nvSpPr>
          <p:cNvPr id="11" name="TextBox 10">
            <a:extLst>
              <a:ext uri="{FF2B5EF4-FFF2-40B4-BE49-F238E27FC236}">
                <a16:creationId xmlns:a16="http://schemas.microsoft.com/office/drawing/2014/main" id="{8828AAA3-D3E3-4D91-8273-0B209CA863A6}"/>
              </a:ext>
            </a:extLst>
          </p:cNvPr>
          <p:cNvSpPr txBox="1"/>
          <p:nvPr/>
        </p:nvSpPr>
        <p:spPr>
          <a:xfrm>
            <a:off x="5864590" y="5550757"/>
            <a:ext cx="364074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rPr>
              <a:t>CMOS (Complimentary Metal Oxide</a:t>
            </a:r>
            <a:endParaRPr lang="en-US" dirty="0">
              <a:ln w="0"/>
              <a:solidFill>
                <a:prstClr val="black"/>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rPr>
              <a:t>Semiconductor)</a:t>
            </a:r>
          </a:p>
        </p:txBody>
      </p:sp>
      <p:sp>
        <p:nvSpPr>
          <p:cNvPr id="5" name="Rectangle 4"/>
          <p:cNvSpPr/>
          <p:nvPr/>
        </p:nvSpPr>
        <p:spPr>
          <a:xfrm>
            <a:off x="6884100" y="4270429"/>
            <a:ext cx="2621230" cy="646331"/>
          </a:xfrm>
          <a:prstGeom prst="rect">
            <a:avLst/>
          </a:prstGeom>
        </p:spPr>
        <p:txBody>
          <a:bodyPr wrap="none">
            <a:spAutoFit/>
          </a:bodyPr>
          <a:lstStyle/>
          <a:p>
            <a:r>
              <a:rPr lang="en-US" i="1" dirty="0">
                <a:solidFill>
                  <a:srgbClr val="FF0000"/>
                </a:solidFill>
                <a:latin typeface="Comic Sans MS" panose="030F0702030302020204" pitchFamily="66" charset="0"/>
              </a:rPr>
              <a:t>Problem: </a:t>
            </a:r>
          </a:p>
          <a:p>
            <a:r>
              <a:rPr lang="en-US" i="1" dirty="0">
                <a:latin typeface="Comic Sans MS" panose="030F0702030302020204" pitchFamily="66" charset="0"/>
              </a:rPr>
              <a:t>Rolling Shutter Effect</a:t>
            </a:r>
            <a:endParaRPr lang="en-US" dirty="0"/>
          </a:p>
        </p:txBody>
      </p:sp>
    </p:spTree>
    <p:extLst>
      <p:ext uri="{BB962C8B-B14F-4D97-AF65-F5344CB8AC3E}">
        <p14:creationId xmlns:p14="http://schemas.microsoft.com/office/powerpoint/2010/main" val="1118246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53810" t="21167"/>
          <a:stretch/>
        </p:blipFill>
        <p:spPr>
          <a:xfrm>
            <a:off x="4060371" y="2490011"/>
            <a:ext cx="4619456" cy="2739234"/>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500"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Better CMOS Sensors: A proposal</a:t>
            </a:r>
          </a:p>
        </p:txBody>
      </p:sp>
      <p:pic>
        <p:nvPicPr>
          <p:cNvPr id="13" name="Picture 12"/>
          <p:cNvPicPr>
            <a:picLocks noChangeAspect="1"/>
          </p:cNvPicPr>
          <p:nvPr/>
        </p:nvPicPr>
        <p:blipFill rotWithShape="1">
          <a:blip r:embed="rId5" cstate="hqprint">
            <a:extLst>
              <a:ext uri="{28A0092B-C50C-407E-A947-70E740481C1C}">
                <a14:useLocalDpi xmlns:a14="http://schemas.microsoft.com/office/drawing/2010/main" val="0"/>
              </a:ext>
            </a:extLst>
          </a:blip>
          <a:srcRect r="69710"/>
          <a:stretch/>
        </p:blipFill>
        <p:spPr>
          <a:xfrm>
            <a:off x="58664" y="760074"/>
            <a:ext cx="3011107" cy="5303520"/>
          </a:xfrm>
          <a:prstGeom prst="rect">
            <a:avLst/>
          </a:prstGeom>
        </p:spPr>
      </p:pic>
      <p:cxnSp>
        <p:nvCxnSpPr>
          <p:cNvPr id="3" name="Straight Arrow Connector 2"/>
          <p:cNvCxnSpPr/>
          <p:nvPr/>
        </p:nvCxnSpPr>
        <p:spPr>
          <a:xfrm flipH="1" flipV="1">
            <a:off x="3069771" y="3261738"/>
            <a:ext cx="990600" cy="395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582885" y="1823250"/>
            <a:ext cx="892630" cy="1059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75515" y="823462"/>
            <a:ext cx="4114799" cy="1200329"/>
          </a:xfrm>
          <a:prstGeom prst="rect">
            <a:avLst/>
          </a:prstGeom>
        </p:spPr>
        <p:txBody>
          <a:bodyPr wrap="square">
            <a:spAutoFit/>
          </a:bodyPr>
          <a:lstStyle/>
          <a:p>
            <a:r>
              <a:rPr lang="en-US" b="1" i="1" dirty="0">
                <a:solidFill>
                  <a:srgbClr val="C00000"/>
                </a:solidFill>
                <a:latin typeface="Comic Sans MS" panose="030F0702030302020204" pitchFamily="66" charset="0"/>
              </a:rPr>
              <a:t>Advantages</a:t>
            </a:r>
            <a:endParaRPr lang="en-US" i="1" dirty="0">
              <a:latin typeface="Comic Sans MS" panose="030F0702030302020204" pitchFamily="66" charset="0"/>
            </a:endParaRPr>
          </a:p>
          <a:p>
            <a:pPr marL="457200" indent="-457200">
              <a:buAutoNum type="arabicPeriod"/>
            </a:pPr>
            <a:r>
              <a:rPr lang="en-US" i="1" dirty="0">
                <a:latin typeface="Comic Sans MS" panose="030F0702030302020204" pitchFamily="66" charset="0"/>
              </a:rPr>
              <a:t>Improved noise sensitivity</a:t>
            </a:r>
          </a:p>
          <a:p>
            <a:pPr marL="457200" indent="-457200">
              <a:buAutoNum type="arabicPeriod"/>
            </a:pPr>
            <a:r>
              <a:rPr lang="en-US" i="1" dirty="0">
                <a:latin typeface="Comic Sans MS" panose="030F0702030302020204" pitchFamily="66" charset="0"/>
              </a:rPr>
              <a:t>Better dynamic range</a:t>
            </a:r>
          </a:p>
          <a:p>
            <a:pPr marL="457200" indent="-457200">
              <a:buAutoNum type="arabicPeriod"/>
            </a:pPr>
            <a:r>
              <a:rPr lang="en-US" i="1" dirty="0">
                <a:latin typeface="Comic Sans MS" panose="030F0702030302020204" pitchFamily="66" charset="0"/>
              </a:rPr>
              <a:t>Better color representation</a:t>
            </a:r>
          </a:p>
        </p:txBody>
      </p:sp>
    </p:spTree>
    <p:extLst>
      <p:ext uri="{BB962C8B-B14F-4D97-AF65-F5344CB8AC3E}">
        <p14:creationId xmlns:p14="http://schemas.microsoft.com/office/powerpoint/2010/main" val="1795374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53810" t="21167"/>
          <a:stretch/>
        </p:blipFill>
        <p:spPr>
          <a:xfrm>
            <a:off x="4060371" y="2490011"/>
            <a:ext cx="4619456" cy="2739234"/>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500"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Better CMOS Sensors: A proposal</a:t>
            </a:r>
          </a:p>
        </p:txBody>
      </p:sp>
      <p:pic>
        <p:nvPicPr>
          <p:cNvPr id="13" name="Picture 12"/>
          <p:cNvPicPr>
            <a:picLocks noChangeAspect="1"/>
          </p:cNvPicPr>
          <p:nvPr/>
        </p:nvPicPr>
        <p:blipFill rotWithShape="1">
          <a:blip r:embed="rId5" cstate="hqprint">
            <a:extLst>
              <a:ext uri="{28A0092B-C50C-407E-A947-70E740481C1C}">
                <a14:useLocalDpi xmlns:a14="http://schemas.microsoft.com/office/drawing/2010/main" val="0"/>
              </a:ext>
            </a:extLst>
          </a:blip>
          <a:srcRect r="69710"/>
          <a:stretch/>
        </p:blipFill>
        <p:spPr>
          <a:xfrm>
            <a:off x="58664" y="760074"/>
            <a:ext cx="3011107" cy="5303520"/>
          </a:xfrm>
          <a:prstGeom prst="rect">
            <a:avLst/>
          </a:prstGeom>
        </p:spPr>
      </p:pic>
      <p:cxnSp>
        <p:nvCxnSpPr>
          <p:cNvPr id="3" name="Straight Arrow Connector 2"/>
          <p:cNvCxnSpPr/>
          <p:nvPr/>
        </p:nvCxnSpPr>
        <p:spPr>
          <a:xfrm flipH="1" flipV="1">
            <a:off x="3069771" y="3261738"/>
            <a:ext cx="990600" cy="395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582885" y="1823250"/>
            <a:ext cx="892630" cy="1059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75515" y="823462"/>
            <a:ext cx="4114799" cy="1200329"/>
          </a:xfrm>
          <a:prstGeom prst="rect">
            <a:avLst/>
          </a:prstGeom>
        </p:spPr>
        <p:txBody>
          <a:bodyPr wrap="square">
            <a:spAutoFit/>
          </a:bodyPr>
          <a:lstStyle/>
          <a:p>
            <a:r>
              <a:rPr lang="en-US" b="1" i="1" dirty="0">
                <a:solidFill>
                  <a:srgbClr val="C00000"/>
                </a:solidFill>
                <a:latin typeface="Comic Sans MS" panose="030F0702030302020204" pitchFamily="66" charset="0"/>
              </a:rPr>
              <a:t>Advantages</a:t>
            </a:r>
            <a:endParaRPr lang="en-US" i="1" dirty="0">
              <a:latin typeface="Comic Sans MS" panose="030F0702030302020204" pitchFamily="66" charset="0"/>
            </a:endParaRPr>
          </a:p>
          <a:p>
            <a:pPr marL="457200" indent="-457200">
              <a:buAutoNum type="arabicPeriod"/>
            </a:pPr>
            <a:r>
              <a:rPr lang="en-US" i="1" dirty="0">
                <a:latin typeface="Comic Sans MS" panose="030F0702030302020204" pitchFamily="66" charset="0"/>
              </a:rPr>
              <a:t>Improved noise sensitivity</a:t>
            </a:r>
          </a:p>
          <a:p>
            <a:pPr marL="457200" indent="-457200">
              <a:buAutoNum type="arabicPeriod"/>
            </a:pPr>
            <a:r>
              <a:rPr lang="en-US" i="1" dirty="0">
                <a:latin typeface="Comic Sans MS" panose="030F0702030302020204" pitchFamily="66" charset="0"/>
              </a:rPr>
              <a:t>Better dynamic range</a:t>
            </a:r>
          </a:p>
          <a:p>
            <a:pPr marL="457200" indent="-457200">
              <a:buAutoNum type="arabicPeriod"/>
            </a:pPr>
            <a:r>
              <a:rPr lang="en-US" i="1" dirty="0">
                <a:latin typeface="Comic Sans MS" panose="030F0702030302020204" pitchFamily="66" charset="0"/>
              </a:rPr>
              <a:t>Better color representation</a:t>
            </a:r>
          </a:p>
        </p:txBody>
      </p:sp>
      <p:sp>
        <p:nvSpPr>
          <p:cNvPr id="10" name="Rectangle 9"/>
          <p:cNvSpPr/>
          <p:nvPr/>
        </p:nvSpPr>
        <p:spPr>
          <a:xfrm>
            <a:off x="84082" y="599102"/>
            <a:ext cx="9881200" cy="55704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rgbClr val="FF0000"/>
                </a:solidFill>
                <a:latin typeface="Comic Sans MS" panose="030F0702030302020204" pitchFamily="66" charset="0"/>
              </a:rPr>
              <a:t>Key takeaway: </a:t>
            </a:r>
            <a:r>
              <a:rPr lang="en-US" sz="2000" i="1" dirty="0">
                <a:solidFill>
                  <a:schemeClr val="tx1"/>
                </a:solidFill>
                <a:latin typeface="Comic Sans MS" panose="030F0702030302020204" pitchFamily="66" charset="0"/>
              </a:rPr>
              <a:t>With better quality camera sensors, one can now capture good quality of raw image data</a:t>
            </a:r>
            <a:endParaRPr lang="en-US" sz="2000" dirty="0">
              <a:solidFill>
                <a:schemeClr val="tx1"/>
              </a:solidFill>
            </a:endParaRPr>
          </a:p>
        </p:txBody>
      </p:sp>
    </p:spTree>
    <p:extLst>
      <p:ext uri="{BB962C8B-B14F-4D97-AF65-F5344CB8AC3E}">
        <p14:creationId xmlns:p14="http://schemas.microsoft.com/office/powerpoint/2010/main" val="1648130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Outline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8" y="2575936"/>
            <a:ext cx="9982203" cy="3657600"/>
          </a:xfrm>
          <a:prstGeom prst="rect">
            <a:avLst/>
          </a:prstGeom>
        </p:spPr>
      </p:pic>
      <p:sp>
        <p:nvSpPr>
          <p:cNvPr id="2" name="Rectangle 1"/>
          <p:cNvSpPr/>
          <p:nvPr/>
        </p:nvSpPr>
        <p:spPr>
          <a:xfrm>
            <a:off x="8090329" y="2575936"/>
            <a:ext cx="1864441" cy="1869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89683" y="2575936"/>
            <a:ext cx="3005959" cy="713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3268" y="3000649"/>
            <a:ext cx="1224456" cy="713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ed&#10;&#10;Description automatically generated">
            <a:extLst>
              <a:ext uri="{FF2B5EF4-FFF2-40B4-BE49-F238E27FC236}">
                <a16:creationId xmlns:a16="http://schemas.microsoft.com/office/drawing/2014/main" id="{1D2CB149-2403-4B24-83CC-FD2E178B39E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2314" t="21020" r="36566" b="6386"/>
          <a:stretch/>
        </p:blipFill>
        <p:spPr>
          <a:xfrm>
            <a:off x="2175642" y="941575"/>
            <a:ext cx="1619212" cy="1040525"/>
          </a:xfrm>
          <a:prstGeom prst="rect">
            <a:avLst/>
          </a:prstGeom>
        </p:spPr>
      </p:pic>
      <p:pic>
        <p:nvPicPr>
          <p:cNvPr id="11" name="Picture 1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0" y="776037"/>
            <a:ext cx="2007278" cy="1371600"/>
          </a:xfrm>
          <a:prstGeom prst="rect">
            <a:avLst/>
          </a:prstGeom>
        </p:spPr>
      </p:pic>
      <p:pic>
        <p:nvPicPr>
          <p:cNvPr id="12" name="Picture 2" descr="Building your own camera? You can buy Canon's 120MP APS-H sensor - DIY  Photography"/>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83" r="8011"/>
          <a:stretch/>
        </p:blipFill>
        <p:spPr bwMode="auto">
          <a:xfrm>
            <a:off x="4046481" y="776037"/>
            <a:ext cx="1566042"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17988" y="731371"/>
            <a:ext cx="1733738" cy="1828800"/>
          </a:xfrm>
          <a:prstGeom prst="rect">
            <a:avLst/>
          </a:prstGeom>
        </p:spPr>
      </p:pic>
    </p:spTree>
    <p:extLst>
      <p:ext uri="{BB962C8B-B14F-4D97-AF65-F5344CB8AC3E}">
        <p14:creationId xmlns:p14="http://schemas.microsoft.com/office/powerpoint/2010/main" val="549107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S. Banerji et.al., (manuscript under preparation).</a:t>
            </a:r>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Deep Learning based Computational Imaging</a:t>
            </a:r>
          </a:p>
        </p:txBody>
      </p:sp>
      <p:sp>
        <p:nvSpPr>
          <p:cNvPr id="2" name="Rectangle 1"/>
          <p:cNvSpPr/>
          <p:nvPr/>
        </p:nvSpPr>
        <p:spPr>
          <a:xfrm>
            <a:off x="8090329" y="2575936"/>
            <a:ext cx="1864441" cy="1869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89683" y="2575936"/>
            <a:ext cx="3005959" cy="713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3268" y="3000649"/>
            <a:ext cx="1224456" cy="713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40" y="681744"/>
            <a:ext cx="9985744" cy="5303520"/>
          </a:xfrm>
          <a:prstGeom prst="rect">
            <a:avLst/>
          </a:prstGeom>
        </p:spPr>
      </p:pic>
    </p:spTree>
    <p:extLst>
      <p:ext uri="{BB962C8B-B14F-4D97-AF65-F5344CB8AC3E}">
        <p14:creationId xmlns:p14="http://schemas.microsoft.com/office/powerpoint/2010/main" val="1885921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Camera &amp; Photography</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45" y="632679"/>
            <a:ext cx="9960909" cy="5486400"/>
          </a:xfrm>
          <a:prstGeom prst="rect">
            <a:avLst/>
          </a:prstGeom>
        </p:spPr>
      </p:pic>
    </p:spTree>
    <p:extLst>
      <p:ext uri="{BB962C8B-B14F-4D97-AF65-F5344CB8AC3E}">
        <p14:creationId xmlns:p14="http://schemas.microsoft.com/office/powerpoint/2010/main" val="2014329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S. Banerji et.al., Optics Letters, 45(22), 2020.</a:t>
            </a:r>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Super-resolution Imaging</a:t>
            </a:r>
          </a:p>
        </p:txBody>
      </p:sp>
      <p:sp>
        <p:nvSpPr>
          <p:cNvPr id="2" name="Rectangle 1"/>
          <p:cNvSpPr/>
          <p:nvPr/>
        </p:nvSpPr>
        <p:spPr>
          <a:xfrm>
            <a:off x="8090329" y="2575936"/>
            <a:ext cx="1864441" cy="1869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3268" y="3000649"/>
            <a:ext cx="1224456" cy="713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2040" y="652546"/>
            <a:ext cx="9937628" cy="5486400"/>
          </a:xfrm>
          <a:prstGeom prst="rect">
            <a:avLst/>
          </a:prstGeom>
        </p:spPr>
      </p:pic>
    </p:spTree>
    <p:extLst>
      <p:ext uri="{BB962C8B-B14F-4D97-AF65-F5344CB8AC3E}">
        <p14:creationId xmlns:p14="http://schemas.microsoft.com/office/powerpoint/2010/main" val="392254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S. Banerji et.al., Optics Letters, 45(22), 2020.</a:t>
            </a:r>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Super-resolution Imaging</a:t>
            </a:r>
          </a:p>
        </p:txBody>
      </p:sp>
      <p:sp>
        <p:nvSpPr>
          <p:cNvPr id="2" name="Rectangle 1"/>
          <p:cNvSpPr/>
          <p:nvPr/>
        </p:nvSpPr>
        <p:spPr>
          <a:xfrm>
            <a:off x="8090329" y="2575936"/>
            <a:ext cx="1864441" cy="1869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3268" y="3000649"/>
            <a:ext cx="1224456" cy="713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2040" y="652546"/>
            <a:ext cx="9937628" cy="5486400"/>
          </a:xfrm>
          <a:prstGeom prst="rect">
            <a:avLst/>
          </a:prstGeom>
        </p:spPr>
      </p:pic>
      <p:sp>
        <p:nvSpPr>
          <p:cNvPr id="8" name="Rectangle 7"/>
          <p:cNvSpPr/>
          <p:nvPr/>
        </p:nvSpPr>
        <p:spPr>
          <a:xfrm>
            <a:off x="84082" y="599102"/>
            <a:ext cx="9881200" cy="55704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rgbClr val="FF0000"/>
                </a:solidFill>
                <a:latin typeface="Comic Sans MS" panose="030F0702030302020204" pitchFamily="66" charset="0"/>
              </a:rPr>
              <a:t>Key takeaway: </a:t>
            </a:r>
            <a:r>
              <a:rPr lang="en-US" sz="2000" i="1" dirty="0">
                <a:solidFill>
                  <a:schemeClr val="tx1"/>
                </a:solidFill>
                <a:latin typeface="Comic Sans MS" panose="030F0702030302020204" pitchFamily="66" charset="0"/>
              </a:rPr>
              <a:t>By enabling post-processing imaging algorithms, one can now improve the overall quality of the image</a:t>
            </a:r>
            <a:endParaRPr lang="en-US" sz="2000" dirty="0">
              <a:solidFill>
                <a:schemeClr val="tx1"/>
              </a:solidFill>
            </a:endParaRPr>
          </a:p>
        </p:txBody>
      </p:sp>
    </p:spTree>
    <p:extLst>
      <p:ext uri="{BB962C8B-B14F-4D97-AF65-F5344CB8AC3E}">
        <p14:creationId xmlns:p14="http://schemas.microsoft.com/office/powerpoint/2010/main" val="1419008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Outline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8" y="2575936"/>
            <a:ext cx="9982203" cy="3657600"/>
          </a:xfrm>
          <a:prstGeom prst="rect">
            <a:avLst/>
          </a:prstGeom>
        </p:spPr>
      </p:pic>
      <p:pic>
        <p:nvPicPr>
          <p:cNvPr id="6" name="Picture 5" descr="A picture containing bed&#10;&#10;Description automatically generated">
            <a:extLst>
              <a:ext uri="{FF2B5EF4-FFF2-40B4-BE49-F238E27FC236}">
                <a16:creationId xmlns:a16="http://schemas.microsoft.com/office/drawing/2014/main" id="{1D2CB149-2403-4B24-83CC-FD2E178B39E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2314" t="21020" r="36566" b="6386"/>
          <a:stretch/>
        </p:blipFill>
        <p:spPr>
          <a:xfrm>
            <a:off x="2175642" y="941575"/>
            <a:ext cx="1619212" cy="1040525"/>
          </a:xfrm>
          <a:prstGeom prst="rect">
            <a:avLst/>
          </a:prstGeom>
        </p:spPr>
      </p:pic>
      <p:pic>
        <p:nvPicPr>
          <p:cNvPr id="8" name="Picture 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0" y="776037"/>
            <a:ext cx="2007278" cy="1371600"/>
          </a:xfrm>
          <a:prstGeom prst="rect">
            <a:avLst/>
          </a:prstGeom>
        </p:spPr>
      </p:pic>
      <p:pic>
        <p:nvPicPr>
          <p:cNvPr id="9" name="Picture 2" descr="Building your own camera? You can buy Canon's 120MP APS-H sensor - DIY  Photography"/>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83" r="8011"/>
          <a:stretch/>
        </p:blipFill>
        <p:spPr bwMode="auto">
          <a:xfrm>
            <a:off x="4046481" y="776037"/>
            <a:ext cx="1566042"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17988" y="731371"/>
            <a:ext cx="1733738" cy="1828800"/>
          </a:xfrm>
          <a:prstGeom prst="rect">
            <a:avLst/>
          </a:prstGeom>
        </p:spPr>
      </p:pic>
      <p:pic>
        <p:nvPicPr>
          <p:cNvPr id="11" name="Picture 2" descr="Image Sensors World: Raytrix Receives Large 5-Year Order for its Lightfield  Cameras"/>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7814992" y="941575"/>
            <a:ext cx="1959868" cy="120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953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S. Banerji et.al., (manuscript under preparation).</a:t>
            </a:r>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Light Field Imaging/Displays</a:t>
            </a:r>
          </a:p>
        </p:txBody>
      </p:sp>
      <p:pic>
        <p:nvPicPr>
          <p:cNvPr id="3" name="Picture 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8664" y="760074"/>
            <a:ext cx="9941072" cy="5303520"/>
          </a:xfrm>
          <a:prstGeom prst="rect">
            <a:avLst/>
          </a:prstGeom>
        </p:spPr>
      </p:pic>
      <p:pic>
        <p:nvPicPr>
          <p:cNvPr id="6" name="Test_img3._perspAnim_stSS15_uvSS10_aperMaskcirc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375795" y="873343"/>
            <a:ext cx="2502269" cy="1943429"/>
          </a:xfrm>
          <a:prstGeom prst="rect">
            <a:avLst/>
          </a:prstGeom>
        </p:spPr>
      </p:pic>
    </p:spTree>
    <p:extLst>
      <p:ext uri="{BB962C8B-B14F-4D97-AF65-F5344CB8AC3E}">
        <p14:creationId xmlns:p14="http://schemas.microsoft.com/office/powerpoint/2010/main" val="5555384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500" dirty="0">
                <a:latin typeface="Times New Roman" panose="02020603050405020304" pitchFamily="18" charset="0"/>
                <a:cs typeface="Times New Roman" panose="02020603050405020304" pitchFamily="18" charset="0"/>
              </a:rPr>
              <a:t>[1] S. Banerji et.al., (manuscript under preparation).</a:t>
            </a:r>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Light Field Imaging/Displays</a:t>
            </a:r>
          </a:p>
        </p:txBody>
      </p:sp>
      <p:pic>
        <p:nvPicPr>
          <p:cNvPr id="3" name="Picture 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8664" y="760074"/>
            <a:ext cx="9941072" cy="5303520"/>
          </a:xfrm>
          <a:prstGeom prst="rect">
            <a:avLst/>
          </a:prstGeom>
        </p:spPr>
      </p:pic>
      <p:pic>
        <p:nvPicPr>
          <p:cNvPr id="6" name="Test_img3._perspAnim_stSS15_uvSS10_aperMaskcirc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375795" y="873343"/>
            <a:ext cx="2502269" cy="1943429"/>
          </a:xfrm>
          <a:prstGeom prst="rect">
            <a:avLst/>
          </a:prstGeom>
        </p:spPr>
      </p:pic>
      <p:sp>
        <p:nvSpPr>
          <p:cNvPr id="8" name="Rectangle 7"/>
          <p:cNvSpPr/>
          <p:nvPr/>
        </p:nvSpPr>
        <p:spPr>
          <a:xfrm>
            <a:off x="84082" y="599102"/>
            <a:ext cx="9881200" cy="55704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rgbClr val="FF0000"/>
                </a:solidFill>
                <a:latin typeface="Comic Sans MS" panose="030F0702030302020204" pitchFamily="66" charset="0"/>
              </a:rPr>
              <a:t>Key takeaway: </a:t>
            </a:r>
            <a:r>
              <a:rPr lang="en-US" sz="2000" i="1" dirty="0">
                <a:solidFill>
                  <a:schemeClr val="tx1"/>
                </a:solidFill>
                <a:latin typeface="Comic Sans MS" panose="030F0702030302020204" pitchFamily="66" charset="0"/>
              </a:rPr>
              <a:t>One can now extract additional information from an image</a:t>
            </a:r>
            <a:endParaRPr lang="en-US" sz="2000" dirty="0">
              <a:solidFill>
                <a:schemeClr val="tx1"/>
              </a:solidFill>
            </a:endParaRPr>
          </a:p>
        </p:txBody>
      </p:sp>
    </p:spTree>
    <p:extLst>
      <p:ext uri="{BB962C8B-B14F-4D97-AF65-F5344CB8AC3E}">
        <p14:creationId xmlns:p14="http://schemas.microsoft.com/office/powerpoint/2010/main" val="8850991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Outline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8" y="2575936"/>
            <a:ext cx="9982203" cy="3657600"/>
          </a:xfrm>
          <a:prstGeom prst="rect">
            <a:avLst/>
          </a:prstGeom>
        </p:spPr>
      </p:pic>
      <p:pic>
        <p:nvPicPr>
          <p:cNvPr id="6" name="Picture 5" descr="A picture containing bed&#10;&#10;Description automatically generated">
            <a:extLst>
              <a:ext uri="{FF2B5EF4-FFF2-40B4-BE49-F238E27FC236}">
                <a16:creationId xmlns:a16="http://schemas.microsoft.com/office/drawing/2014/main" id="{1D2CB149-2403-4B24-83CC-FD2E178B39E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2314" t="21020" r="36566" b="6386"/>
          <a:stretch/>
        </p:blipFill>
        <p:spPr>
          <a:xfrm>
            <a:off x="2175642" y="941575"/>
            <a:ext cx="1619212" cy="1040525"/>
          </a:xfrm>
          <a:prstGeom prst="rect">
            <a:avLst/>
          </a:prstGeom>
        </p:spPr>
      </p:pic>
      <p:pic>
        <p:nvPicPr>
          <p:cNvPr id="8" name="Picture 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0" y="776037"/>
            <a:ext cx="2007278" cy="1371600"/>
          </a:xfrm>
          <a:prstGeom prst="rect">
            <a:avLst/>
          </a:prstGeom>
        </p:spPr>
      </p:pic>
      <p:pic>
        <p:nvPicPr>
          <p:cNvPr id="9" name="Picture 2" descr="Building your own camera? You can buy Canon's 120MP APS-H sensor - DIY  Photography"/>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83" r="8011"/>
          <a:stretch/>
        </p:blipFill>
        <p:spPr bwMode="auto">
          <a:xfrm>
            <a:off x="4046481" y="776037"/>
            <a:ext cx="1566042"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17988" y="731371"/>
            <a:ext cx="1733738" cy="1828800"/>
          </a:xfrm>
          <a:prstGeom prst="rect">
            <a:avLst/>
          </a:prstGeom>
        </p:spPr>
      </p:pic>
      <p:pic>
        <p:nvPicPr>
          <p:cNvPr id="11" name="Picture 2" descr="Image Sensors World: Raytrix Receives Large 5-Year Order for its Lightfield  Cameras"/>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7814992" y="941575"/>
            <a:ext cx="1959868" cy="120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684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C77668-6354-40C2-8643-00F4CA0C41A4}"/>
              </a:ext>
            </a:extLst>
          </p:cNvPr>
          <p:cNvSpPr/>
          <p:nvPr/>
        </p:nvSpPr>
        <p:spPr>
          <a:xfrm>
            <a:off x="0" y="0"/>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Final goals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162" y="444046"/>
            <a:ext cx="3895238" cy="5800000"/>
          </a:xfrm>
          <a:prstGeom prst="rect">
            <a:avLst/>
          </a:prstGeom>
        </p:spPr>
      </p:pic>
      <p:pic>
        <p:nvPicPr>
          <p:cNvPr id="1026" name="Picture 2" descr="HUMAN-EYE-CARTOON | Naked Scientist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0" y="763230"/>
            <a:ext cx="291635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7599" y="454324"/>
            <a:ext cx="2933700" cy="1971675"/>
          </a:xfrm>
          <a:prstGeom prst="rect">
            <a:avLst/>
          </a:prstGeom>
        </p:spPr>
      </p:pic>
      <p:sp>
        <p:nvSpPr>
          <p:cNvPr id="10" name="TextBox 9"/>
          <p:cNvSpPr txBox="1"/>
          <p:nvPr/>
        </p:nvSpPr>
        <p:spPr>
          <a:xfrm>
            <a:off x="157655" y="2679100"/>
            <a:ext cx="6264166" cy="3477875"/>
          </a:xfrm>
          <a:prstGeom prst="rect">
            <a:avLst/>
          </a:prstGeom>
          <a:noFill/>
        </p:spPr>
        <p:txBody>
          <a:bodyPr wrap="square" rtlCol="0">
            <a:spAutoFit/>
          </a:bodyPr>
          <a:lstStyle/>
          <a:p>
            <a:r>
              <a:rPr lang="en-US" sz="2000" i="1" dirty="0">
                <a:latin typeface="Comic Sans MS" panose="030F0702030302020204" pitchFamily="66" charset="0"/>
              </a:rPr>
              <a:t>1.What will a camera look like in the next 10 years? 20 years? How will the optics look like?</a:t>
            </a:r>
          </a:p>
          <a:p>
            <a:endParaRPr lang="en-US" sz="2000" i="1" dirty="0">
              <a:latin typeface="Comic Sans MS" panose="030F0702030302020204" pitchFamily="66" charset="0"/>
            </a:endParaRPr>
          </a:p>
          <a:p>
            <a:r>
              <a:rPr lang="en-US" sz="2000" i="1" dirty="0">
                <a:latin typeface="Comic Sans MS" panose="030F0702030302020204" pitchFamily="66" charset="0"/>
              </a:rPr>
              <a:t>2. What novel images can we get? What will be their uses? </a:t>
            </a:r>
          </a:p>
          <a:p>
            <a:endParaRPr lang="en-US" sz="2000" i="1" dirty="0">
              <a:latin typeface="Comic Sans MS" panose="030F0702030302020204" pitchFamily="66" charset="0"/>
            </a:endParaRPr>
          </a:p>
          <a:p>
            <a:r>
              <a:rPr lang="en-US" sz="2000" i="1" dirty="0">
                <a:latin typeface="Comic Sans MS" panose="030F0702030302020204" pitchFamily="66" charset="0"/>
              </a:rPr>
              <a:t>3. How will the next generation of cameras change our social culture? </a:t>
            </a:r>
          </a:p>
          <a:p>
            <a:endParaRPr lang="en-US" sz="2000" i="1" dirty="0">
              <a:latin typeface="Comic Sans MS" panose="030F0702030302020204" pitchFamily="66" charset="0"/>
            </a:endParaRPr>
          </a:p>
          <a:p>
            <a:r>
              <a:rPr lang="en-US" sz="2000" i="1" dirty="0">
                <a:latin typeface="Comic Sans MS" panose="030F0702030302020204" pitchFamily="66" charset="0"/>
              </a:rPr>
              <a:t>4. How will ultra high-speed/resolution imaging change our usage? </a:t>
            </a:r>
          </a:p>
        </p:txBody>
      </p:sp>
    </p:spTree>
    <p:extLst>
      <p:ext uri="{BB962C8B-B14F-4D97-AF65-F5344CB8AC3E}">
        <p14:creationId xmlns:p14="http://schemas.microsoft.com/office/powerpoint/2010/main" val="3666720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Thank you!</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776" y="577195"/>
            <a:ext cx="4792264" cy="5669280"/>
          </a:xfrm>
          <a:prstGeom prst="rect">
            <a:avLst/>
          </a:prstGeom>
        </p:spPr>
      </p:pic>
    </p:spTree>
    <p:extLst>
      <p:ext uri="{BB962C8B-B14F-4D97-AF65-F5344CB8AC3E}">
        <p14:creationId xmlns:p14="http://schemas.microsoft.com/office/powerpoint/2010/main" val="261662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Computation &amp; Photography</a:t>
            </a:r>
          </a:p>
        </p:txBody>
      </p:sp>
      <p:sp>
        <p:nvSpPr>
          <p:cNvPr id="2" name="TextBox 1"/>
          <p:cNvSpPr txBox="1"/>
          <p:nvPr/>
        </p:nvSpPr>
        <p:spPr>
          <a:xfrm>
            <a:off x="190662" y="671918"/>
            <a:ext cx="9743090" cy="5293757"/>
          </a:xfrm>
          <a:prstGeom prst="rect">
            <a:avLst/>
          </a:prstGeom>
          <a:noFill/>
        </p:spPr>
        <p:txBody>
          <a:bodyPr wrap="square" rtlCol="0">
            <a:spAutoFit/>
          </a:bodyPr>
          <a:lstStyle/>
          <a:p>
            <a:r>
              <a:rPr lang="en-US" sz="2000" i="1" dirty="0">
                <a:latin typeface="Comic Sans MS" panose="030F0702030302020204" pitchFamily="66" charset="0"/>
              </a:rPr>
              <a:t>Film/Digital cameras (photography) have roughly the same features and controls:</a:t>
            </a:r>
          </a:p>
          <a:p>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More Light</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Depth of Field </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Zoom and Focus (Control over field of view)</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Aperture and Exposure</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Shutter release and Advance</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One shutter press = One snapshot</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Better optics</a:t>
            </a:r>
          </a:p>
          <a:p>
            <a:endParaRPr lang="en-US" i="1" dirty="0">
              <a:latin typeface="Comic Sans MS" panose="030F0702030302020204" pitchFamily="66"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813" y="1287002"/>
            <a:ext cx="2325146" cy="194567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4345" y="3469004"/>
            <a:ext cx="2746290" cy="2326269"/>
          </a:xfrm>
          <a:prstGeom prst="rect">
            <a:avLst/>
          </a:prstGeom>
        </p:spPr>
      </p:pic>
    </p:spTree>
    <p:extLst>
      <p:ext uri="{BB962C8B-B14F-4D97-AF65-F5344CB8AC3E}">
        <p14:creationId xmlns:p14="http://schemas.microsoft.com/office/powerpoint/2010/main" val="85884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Computation &amp; Photography</a:t>
            </a:r>
          </a:p>
        </p:txBody>
      </p:sp>
      <p:sp>
        <p:nvSpPr>
          <p:cNvPr id="6" name="TextBox 5"/>
          <p:cNvSpPr txBox="1"/>
          <p:nvPr/>
        </p:nvSpPr>
        <p:spPr>
          <a:xfrm>
            <a:off x="94595" y="643152"/>
            <a:ext cx="9911255" cy="5601533"/>
          </a:xfrm>
          <a:prstGeom prst="rect">
            <a:avLst/>
          </a:prstGeom>
          <a:noFill/>
        </p:spPr>
        <p:txBody>
          <a:bodyPr wrap="square" rtlCol="0">
            <a:spAutoFit/>
          </a:bodyPr>
          <a:lstStyle/>
          <a:p>
            <a:r>
              <a:rPr lang="en-US" sz="2000" i="1" dirty="0">
                <a:latin typeface="Comic Sans MS" panose="030F0702030302020204" pitchFamily="66" charset="0"/>
              </a:rPr>
              <a:t>Computational photography </a:t>
            </a:r>
            <a:r>
              <a:rPr lang="en-US" sz="2000" b="1" i="1" dirty="0">
                <a:solidFill>
                  <a:srgbClr val="C00000"/>
                </a:solidFill>
                <a:latin typeface="Comic Sans MS" panose="030F0702030302020204" pitchFamily="66" charset="0"/>
              </a:rPr>
              <a:t>extends</a:t>
            </a:r>
            <a:r>
              <a:rPr lang="en-US" sz="2000" b="1" i="1" dirty="0">
                <a:latin typeface="Comic Sans MS" panose="030F0702030302020204" pitchFamily="66" charset="0"/>
              </a:rPr>
              <a:t> </a:t>
            </a:r>
            <a:r>
              <a:rPr lang="en-US" sz="2000" i="1" dirty="0">
                <a:latin typeface="Comic Sans MS" panose="030F0702030302020204" pitchFamily="66" charset="0"/>
              </a:rPr>
              <a:t>film/digital photography by allowing us to</a:t>
            </a:r>
          </a:p>
          <a:p>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Change the optics, illumination, sensor, movement</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Exploit wavelength, speed, depth, polarization etc.</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Employ network of static cameras </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Dynamic range within a small form factor (er. Smartphones)</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Vary focus point-by-point in a small packaging</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Field of View v/s Resolution</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Exposure time and frame rate</a:t>
            </a:r>
          </a:p>
          <a:p>
            <a:pPr marL="457200" indent="-457200">
              <a:buAutoNum type="arabicPeriod"/>
            </a:pPr>
            <a:endParaRPr lang="en-US" sz="2000" i="1" dirty="0">
              <a:latin typeface="Comic Sans MS" panose="030F0702030302020204" pitchFamily="66" charset="0"/>
            </a:endParaRPr>
          </a:p>
          <a:p>
            <a:pPr marL="457200" indent="-457200">
              <a:buAutoNum type="arabicPeriod"/>
            </a:pPr>
            <a:r>
              <a:rPr lang="en-US" sz="2000" i="1" dirty="0">
                <a:latin typeface="Comic Sans MS" panose="030F0702030302020204" pitchFamily="66" charset="0"/>
              </a:rPr>
              <a:t>Burst photography</a:t>
            </a:r>
          </a:p>
          <a:p>
            <a:endParaRPr lang="en-US" i="1" dirty="0">
              <a:latin typeface="Comic Sans MS" panose="030F0702030302020204" pitchFamily="66"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4494" y="3832014"/>
            <a:ext cx="2923493" cy="2173387"/>
          </a:xfrm>
          <a:prstGeom prst="rect">
            <a:avLst/>
          </a:prstGeom>
        </p:spPr>
      </p:pic>
      <p:pic>
        <p:nvPicPr>
          <p:cNvPr id="1026" name="Picture 2" descr="The best phone to buy for 2020 - CNET"/>
          <p:cNvPicPr>
            <a:picLocks noChangeAspect="1" noChangeArrowheads="1"/>
          </p:cNvPicPr>
          <p:nvPr/>
        </p:nvPicPr>
        <p:blipFill rotWithShape="1">
          <a:blip r:embed="rId5">
            <a:extLst>
              <a:ext uri="{28A0092B-C50C-407E-A947-70E740481C1C}">
                <a14:useLocalDpi xmlns:a14="http://schemas.microsoft.com/office/drawing/2010/main" val="0"/>
              </a:ext>
            </a:extLst>
          </a:blip>
          <a:srcRect l="11608" r="18811"/>
          <a:stretch/>
        </p:blipFill>
        <p:spPr bwMode="auto">
          <a:xfrm>
            <a:off x="7062823" y="1227847"/>
            <a:ext cx="2226833" cy="179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56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160" y="1340024"/>
            <a:ext cx="9144000" cy="1381207"/>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Computational Photography</a:t>
            </a:r>
          </a:p>
        </p:txBody>
      </p:sp>
      <p:sp>
        <p:nvSpPr>
          <p:cNvPr id="2" name="TextBox 1"/>
          <p:cNvSpPr txBox="1"/>
          <p:nvPr/>
        </p:nvSpPr>
        <p:spPr>
          <a:xfrm>
            <a:off x="2850949" y="786026"/>
            <a:ext cx="4538422"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Computational Photography</a:t>
            </a:r>
          </a:p>
        </p:txBody>
      </p:sp>
      <p:sp>
        <p:nvSpPr>
          <p:cNvPr id="8" name="TextBox 7"/>
          <p:cNvSpPr txBox="1"/>
          <p:nvPr/>
        </p:nvSpPr>
        <p:spPr>
          <a:xfrm>
            <a:off x="0" y="2396171"/>
            <a:ext cx="1725151"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Computer</a:t>
            </a:r>
          </a:p>
          <a:p>
            <a:pPr algn="ctr"/>
            <a:r>
              <a:rPr lang="en-US" sz="3000" dirty="0">
                <a:latin typeface="Times New Roman" panose="02020603050405020304" pitchFamily="18" charset="0"/>
                <a:cs typeface="Times New Roman" panose="02020603050405020304" pitchFamily="18" charset="0"/>
              </a:rPr>
              <a:t>Vision</a:t>
            </a:r>
          </a:p>
        </p:txBody>
      </p:sp>
      <p:sp>
        <p:nvSpPr>
          <p:cNvPr id="9" name="TextBox 8"/>
          <p:cNvSpPr txBox="1"/>
          <p:nvPr/>
        </p:nvSpPr>
        <p:spPr>
          <a:xfrm>
            <a:off x="2850949" y="2396171"/>
            <a:ext cx="1725151"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Computer</a:t>
            </a:r>
          </a:p>
          <a:p>
            <a:pPr algn="ctr"/>
            <a:r>
              <a:rPr lang="en-US" sz="3000" dirty="0">
                <a:latin typeface="Times New Roman" panose="02020603050405020304" pitchFamily="18" charset="0"/>
                <a:cs typeface="Times New Roman" panose="02020603050405020304" pitchFamily="18" charset="0"/>
              </a:rPr>
              <a:t>Graphics</a:t>
            </a:r>
          </a:p>
        </p:txBody>
      </p:sp>
      <p:sp>
        <p:nvSpPr>
          <p:cNvPr id="10" name="TextBox 9"/>
          <p:cNvSpPr txBox="1"/>
          <p:nvPr/>
        </p:nvSpPr>
        <p:spPr>
          <a:xfrm>
            <a:off x="5429742" y="2396170"/>
            <a:ext cx="1851789"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Image </a:t>
            </a:r>
          </a:p>
          <a:p>
            <a:pPr algn="ctr"/>
            <a:r>
              <a:rPr lang="en-US" sz="3000" dirty="0">
                <a:latin typeface="Times New Roman" panose="02020603050405020304" pitchFamily="18" charset="0"/>
                <a:cs typeface="Times New Roman" panose="02020603050405020304" pitchFamily="18" charset="0"/>
              </a:rPr>
              <a:t>Processing</a:t>
            </a:r>
          </a:p>
        </p:txBody>
      </p:sp>
      <p:sp>
        <p:nvSpPr>
          <p:cNvPr id="11" name="TextBox 10"/>
          <p:cNvSpPr txBox="1"/>
          <p:nvPr/>
        </p:nvSpPr>
        <p:spPr>
          <a:xfrm>
            <a:off x="8665070" y="2396169"/>
            <a:ext cx="1393330"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Optics/ </a:t>
            </a:r>
          </a:p>
          <a:p>
            <a:pPr algn="ctr"/>
            <a:r>
              <a:rPr lang="en-US" sz="3000" dirty="0">
                <a:latin typeface="Times New Roman" panose="02020603050405020304" pitchFamily="18" charset="0"/>
                <a:cs typeface="Times New Roman" panose="02020603050405020304" pitchFamily="18" charset="0"/>
              </a:rPr>
              <a:t>Sensors</a:t>
            </a:r>
          </a:p>
        </p:txBody>
      </p:sp>
      <p:sp>
        <p:nvSpPr>
          <p:cNvPr id="5" name="Rounded Rectangle 4"/>
          <p:cNvSpPr/>
          <p:nvPr/>
        </p:nvSpPr>
        <p:spPr>
          <a:xfrm>
            <a:off x="819807" y="4162097"/>
            <a:ext cx="2144110"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Images (2D)</a:t>
            </a:r>
          </a:p>
        </p:txBody>
      </p:sp>
      <p:sp>
        <p:nvSpPr>
          <p:cNvPr id="12" name="Rounded Rectangle 11"/>
          <p:cNvSpPr/>
          <p:nvPr/>
        </p:nvSpPr>
        <p:spPr>
          <a:xfrm>
            <a:off x="4399726" y="4162097"/>
            <a:ext cx="2347913"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Geometry (3D)</a:t>
            </a:r>
          </a:p>
          <a:p>
            <a:pPr algn="ctr"/>
            <a:r>
              <a:rPr lang="en-US" sz="2400" i="1" dirty="0">
                <a:solidFill>
                  <a:schemeClr val="accent4"/>
                </a:solidFill>
                <a:latin typeface="Times New Roman" panose="02020603050405020304" pitchFamily="18" charset="0"/>
                <a:cs typeface="Times New Roman" panose="02020603050405020304" pitchFamily="18" charset="0"/>
              </a:rPr>
              <a:t>Shape</a:t>
            </a:r>
          </a:p>
        </p:txBody>
      </p:sp>
      <p:sp>
        <p:nvSpPr>
          <p:cNvPr id="13" name="Rounded Rectangle 12"/>
          <p:cNvSpPr/>
          <p:nvPr/>
        </p:nvSpPr>
        <p:spPr>
          <a:xfrm>
            <a:off x="7027313" y="4162097"/>
            <a:ext cx="2144110"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Photometry</a:t>
            </a:r>
          </a:p>
          <a:p>
            <a:pPr algn="ctr"/>
            <a:r>
              <a:rPr lang="en-US" sz="2400" i="1" dirty="0">
                <a:solidFill>
                  <a:schemeClr val="accent4"/>
                </a:solidFill>
                <a:latin typeface="Times New Roman" panose="02020603050405020304" pitchFamily="18" charset="0"/>
                <a:cs typeface="Times New Roman" panose="02020603050405020304" pitchFamily="18" charset="0"/>
              </a:rPr>
              <a:t>Appearance</a:t>
            </a:r>
          </a:p>
        </p:txBody>
      </p:sp>
      <p:sp>
        <p:nvSpPr>
          <p:cNvPr id="6" name="Right Arrow 5"/>
          <p:cNvSpPr/>
          <p:nvPr/>
        </p:nvSpPr>
        <p:spPr>
          <a:xfrm>
            <a:off x="3121571" y="4350798"/>
            <a:ext cx="1122723" cy="346842"/>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0800000">
            <a:off x="3088930" y="4771695"/>
            <a:ext cx="1122723" cy="346842"/>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62716" y="3974304"/>
            <a:ext cx="775149" cy="369332"/>
          </a:xfrm>
          <a:prstGeom prst="rect">
            <a:avLst/>
          </a:prstGeom>
          <a:noFill/>
        </p:spPr>
        <p:txBody>
          <a:bodyPr wrap="none" rtlCol="0">
            <a:spAutoFit/>
          </a:bodyPr>
          <a:lstStyle/>
          <a:p>
            <a:r>
              <a:rPr lang="en-US" dirty="0"/>
              <a:t>Optics</a:t>
            </a:r>
          </a:p>
        </p:txBody>
      </p:sp>
      <p:sp>
        <p:nvSpPr>
          <p:cNvPr id="18" name="TextBox 17"/>
          <p:cNvSpPr txBox="1"/>
          <p:nvPr/>
        </p:nvSpPr>
        <p:spPr>
          <a:xfrm>
            <a:off x="3262715" y="5182650"/>
            <a:ext cx="905248" cy="369332"/>
          </a:xfrm>
          <a:prstGeom prst="rect">
            <a:avLst/>
          </a:prstGeom>
          <a:noFill/>
        </p:spPr>
        <p:txBody>
          <a:bodyPr wrap="none" rtlCol="0">
            <a:spAutoFit/>
          </a:bodyPr>
          <a:lstStyle/>
          <a:p>
            <a:r>
              <a:rPr lang="en-US" dirty="0"/>
              <a:t>Sensors</a:t>
            </a:r>
          </a:p>
        </p:txBody>
      </p:sp>
    </p:spTree>
    <p:extLst>
      <p:ext uri="{BB962C8B-B14F-4D97-AF65-F5344CB8AC3E}">
        <p14:creationId xmlns:p14="http://schemas.microsoft.com/office/powerpoint/2010/main" val="3705163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262716" y="3974304"/>
            <a:ext cx="775149" cy="369332"/>
          </a:xfrm>
          <a:prstGeom prst="rect">
            <a:avLst/>
          </a:prstGeom>
          <a:noFill/>
        </p:spPr>
        <p:txBody>
          <a:bodyPr wrap="none" rtlCol="0">
            <a:spAutoFit/>
          </a:bodyPr>
          <a:lstStyle/>
          <a:p>
            <a:r>
              <a:rPr lang="en-US" dirty="0"/>
              <a:t>Optics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160" y="1340024"/>
            <a:ext cx="9144000" cy="1381207"/>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Computational Photography</a:t>
            </a:r>
          </a:p>
        </p:txBody>
      </p:sp>
      <p:sp>
        <p:nvSpPr>
          <p:cNvPr id="2" name="TextBox 1"/>
          <p:cNvSpPr txBox="1"/>
          <p:nvPr/>
        </p:nvSpPr>
        <p:spPr>
          <a:xfrm>
            <a:off x="2850949" y="786026"/>
            <a:ext cx="4538422"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Computational Photography</a:t>
            </a:r>
          </a:p>
        </p:txBody>
      </p:sp>
      <p:sp>
        <p:nvSpPr>
          <p:cNvPr id="8" name="TextBox 7"/>
          <p:cNvSpPr txBox="1"/>
          <p:nvPr/>
        </p:nvSpPr>
        <p:spPr>
          <a:xfrm>
            <a:off x="0" y="2396171"/>
            <a:ext cx="1725151"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Computer</a:t>
            </a:r>
          </a:p>
          <a:p>
            <a:pPr algn="ctr"/>
            <a:r>
              <a:rPr lang="en-US" sz="3000" dirty="0">
                <a:latin typeface="Times New Roman" panose="02020603050405020304" pitchFamily="18" charset="0"/>
                <a:cs typeface="Times New Roman" panose="02020603050405020304" pitchFamily="18" charset="0"/>
              </a:rPr>
              <a:t>Vision</a:t>
            </a:r>
          </a:p>
        </p:txBody>
      </p:sp>
      <p:sp>
        <p:nvSpPr>
          <p:cNvPr id="9" name="TextBox 8"/>
          <p:cNvSpPr txBox="1"/>
          <p:nvPr/>
        </p:nvSpPr>
        <p:spPr>
          <a:xfrm>
            <a:off x="2850949" y="2396171"/>
            <a:ext cx="1725151"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Computer</a:t>
            </a:r>
          </a:p>
          <a:p>
            <a:pPr algn="ctr"/>
            <a:r>
              <a:rPr lang="en-US" sz="3000" dirty="0">
                <a:latin typeface="Times New Roman" panose="02020603050405020304" pitchFamily="18" charset="0"/>
                <a:cs typeface="Times New Roman" panose="02020603050405020304" pitchFamily="18" charset="0"/>
              </a:rPr>
              <a:t>Graphics</a:t>
            </a:r>
          </a:p>
        </p:txBody>
      </p:sp>
      <p:sp>
        <p:nvSpPr>
          <p:cNvPr id="10" name="TextBox 9"/>
          <p:cNvSpPr txBox="1"/>
          <p:nvPr/>
        </p:nvSpPr>
        <p:spPr>
          <a:xfrm>
            <a:off x="5429742" y="2396170"/>
            <a:ext cx="1851789"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Image </a:t>
            </a:r>
          </a:p>
          <a:p>
            <a:pPr algn="ctr"/>
            <a:r>
              <a:rPr lang="en-US" sz="3000" dirty="0">
                <a:latin typeface="Times New Roman" panose="02020603050405020304" pitchFamily="18" charset="0"/>
                <a:cs typeface="Times New Roman" panose="02020603050405020304" pitchFamily="18" charset="0"/>
              </a:rPr>
              <a:t>Processing</a:t>
            </a:r>
          </a:p>
        </p:txBody>
      </p:sp>
      <p:sp>
        <p:nvSpPr>
          <p:cNvPr id="11" name="TextBox 10"/>
          <p:cNvSpPr txBox="1"/>
          <p:nvPr/>
        </p:nvSpPr>
        <p:spPr>
          <a:xfrm>
            <a:off x="8665070" y="2396169"/>
            <a:ext cx="1393330"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Optics/ </a:t>
            </a:r>
          </a:p>
          <a:p>
            <a:pPr algn="ctr"/>
            <a:r>
              <a:rPr lang="en-US" sz="3000" dirty="0">
                <a:latin typeface="Times New Roman" panose="02020603050405020304" pitchFamily="18" charset="0"/>
                <a:cs typeface="Times New Roman" panose="02020603050405020304" pitchFamily="18" charset="0"/>
              </a:rPr>
              <a:t>Sensors</a:t>
            </a:r>
          </a:p>
        </p:txBody>
      </p:sp>
      <p:sp>
        <p:nvSpPr>
          <p:cNvPr id="5" name="Rounded Rectangle 4"/>
          <p:cNvSpPr/>
          <p:nvPr/>
        </p:nvSpPr>
        <p:spPr>
          <a:xfrm>
            <a:off x="819807" y="4162097"/>
            <a:ext cx="2144110"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Images (2D)</a:t>
            </a:r>
          </a:p>
        </p:txBody>
      </p:sp>
      <p:sp>
        <p:nvSpPr>
          <p:cNvPr id="12" name="Rounded Rectangle 11"/>
          <p:cNvSpPr/>
          <p:nvPr/>
        </p:nvSpPr>
        <p:spPr>
          <a:xfrm>
            <a:off x="4399726" y="4162097"/>
            <a:ext cx="2347913"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Geometry (3D)</a:t>
            </a:r>
          </a:p>
          <a:p>
            <a:pPr algn="ctr"/>
            <a:r>
              <a:rPr lang="en-US" sz="2400" i="1" dirty="0">
                <a:solidFill>
                  <a:schemeClr val="accent4"/>
                </a:solidFill>
                <a:latin typeface="Times New Roman" panose="02020603050405020304" pitchFamily="18" charset="0"/>
                <a:cs typeface="Times New Roman" panose="02020603050405020304" pitchFamily="18" charset="0"/>
              </a:rPr>
              <a:t>Shape</a:t>
            </a:r>
          </a:p>
        </p:txBody>
      </p:sp>
      <p:sp>
        <p:nvSpPr>
          <p:cNvPr id="13" name="Rounded Rectangle 12"/>
          <p:cNvSpPr/>
          <p:nvPr/>
        </p:nvSpPr>
        <p:spPr>
          <a:xfrm>
            <a:off x="7027313" y="4162097"/>
            <a:ext cx="2144110"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Photometry</a:t>
            </a:r>
          </a:p>
          <a:p>
            <a:pPr algn="ctr"/>
            <a:r>
              <a:rPr lang="en-US" sz="2400" i="1" dirty="0">
                <a:solidFill>
                  <a:schemeClr val="accent4"/>
                </a:solidFill>
                <a:latin typeface="Times New Roman" panose="02020603050405020304" pitchFamily="18" charset="0"/>
                <a:cs typeface="Times New Roman" panose="02020603050405020304" pitchFamily="18" charset="0"/>
              </a:rPr>
              <a:t>Appearance</a:t>
            </a:r>
          </a:p>
        </p:txBody>
      </p:sp>
      <p:sp>
        <p:nvSpPr>
          <p:cNvPr id="6" name="Right Arrow 5"/>
          <p:cNvSpPr/>
          <p:nvPr/>
        </p:nvSpPr>
        <p:spPr>
          <a:xfrm>
            <a:off x="3121571" y="4350798"/>
            <a:ext cx="1122723" cy="346842"/>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0800000">
            <a:off x="3088930" y="4771695"/>
            <a:ext cx="1122723" cy="346842"/>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44294" y="3920359"/>
            <a:ext cx="5193996" cy="1576551"/>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8159" y="3920358"/>
            <a:ext cx="2557091" cy="1576551"/>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105250" y="3920357"/>
            <a:ext cx="1139044" cy="430441"/>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0" y="2249215"/>
            <a:ext cx="1839310" cy="1186930"/>
          </a:xfrm>
          <a:prstGeom prst="ellipse">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262715" y="5182650"/>
            <a:ext cx="905248" cy="369332"/>
          </a:xfrm>
          <a:prstGeom prst="rect">
            <a:avLst/>
          </a:prstGeom>
          <a:noFill/>
        </p:spPr>
        <p:txBody>
          <a:bodyPr wrap="none" rtlCol="0">
            <a:spAutoFit/>
          </a:bodyPr>
          <a:lstStyle/>
          <a:p>
            <a:r>
              <a:rPr lang="en-US" dirty="0"/>
              <a:t>Sensors</a:t>
            </a:r>
          </a:p>
        </p:txBody>
      </p:sp>
    </p:spTree>
    <p:extLst>
      <p:ext uri="{BB962C8B-B14F-4D97-AF65-F5344CB8AC3E}">
        <p14:creationId xmlns:p14="http://schemas.microsoft.com/office/powerpoint/2010/main" val="966009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262715" y="5182650"/>
            <a:ext cx="905248" cy="369332"/>
          </a:xfrm>
          <a:prstGeom prst="rect">
            <a:avLst/>
          </a:prstGeom>
          <a:noFill/>
        </p:spPr>
        <p:txBody>
          <a:bodyPr wrap="none" rtlCol="0">
            <a:spAutoFit/>
          </a:bodyPr>
          <a:lstStyle/>
          <a:p>
            <a:r>
              <a:rPr lang="en-US" dirty="0"/>
              <a:t>Sensors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160" y="1340024"/>
            <a:ext cx="9144000" cy="1381207"/>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Computational Photography</a:t>
            </a:r>
          </a:p>
        </p:txBody>
      </p:sp>
      <p:sp>
        <p:nvSpPr>
          <p:cNvPr id="2" name="TextBox 1"/>
          <p:cNvSpPr txBox="1"/>
          <p:nvPr/>
        </p:nvSpPr>
        <p:spPr>
          <a:xfrm>
            <a:off x="2850949" y="786026"/>
            <a:ext cx="4538422"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Computational Photography</a:t>
            </a:r>
          </a:p>
        </p:txBody>
      </p:sp>
      <p:sp>
        <p:nvSpPr>
          <p:cNvPr id="8" name="TextBox 7"/>
          <p:cNvSpPr txBox="1"/>
          <p:nvPr/>
        </p:nvSpPr>
        <p:spPr>
          <a:xfrm>
            <a:off x="0" y="2396171"/>
            <a:ext cx="1725151"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Computer</a:t>
            </a:r>
          </a:p>
          <a:p>
            <a:pPr algn="ctr"/>
            <a:r>
              <a:rPr lang="en-US" sz="3000" dirty="0">
                <a:latin typeface="Times New Roman" panose="02020603050405020304" pitchFamily="18" charset="0"/>
                <a:cs typeface="Times New Roman" panose="02020603050405020304" pitchFamily="18" charset="0"/>
              </a:rPr>
              <a:t>Vision</a:t>
            </a:r>
          </a:p>
        </p:txBody>
      </p:sp>
      <p:sp>
        <p:nvSpPr>
          <p:cNvPr id="9" name="TextBox 8"/>
          <p:cNvSpPr txBox="1"/>
          <p:nvPr/>
        </p:nvSpPr>
        <p:spPr>
          <a:xfrm>
            <a:off x="2850949" y="2396171"/>
            <a:ext cx="1725151"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Computer</a:t>
            </a:r>
          </a:p>
          <a:p>
            <a:pPr algn="ctr"/>
            <a:r>
              <a:rPr lang="en-US" sz="3000" dirty="0">
                <a:latin typeface="Times New Roman" panose="02020603050405020304" pitchFamily="18" charset="0"/>
                <a:cs typeface="Times New Roman" panose="02020603050405020304" pitchFamily="18" charset="0"/>
              </a:rPr>
              <a:t>Graphics</a:t>
            </a:r>
          </a:p>
        </p:txBody>
      </p:sp>
      <p:sp>
        <p:nvSpPr>
          <p:cNvPr id="10" name="TextBox 9"/>
          <p:cNvSpPr txBox="1"/>
          <p:nvPr/>
        </p:nvSpPr>
        <p:spPr>
          <a:xfrm>
            <a:off x="5429742" y="2396170"/>
            <a:ext cx="1851789"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Image </a:t>
            </a:r>
          </a:p>
          <a:p>
            <a:pPr algn="ctr"/>
            <a:r>
              <a:rPr lang="en-US" sz="3000" dirty="0">
                <a:latin typeface="Times New Roman" panose="02020603050405020304" pitchFamily="18" charset="0"/>
                <a:cs typeface="Times New Roman" panose="02020603050405020304" pitchFamily="18" charset="0"/>
              </a:rPr>
              <a:t>Processing</a:t>
            </a:r>
          </a:p>
        </p:txBody>
      </p:sp>
      <p:sp>
        <p:nvSpPr>
          <p:cNvPr id="11" name="TextBox 10"/>
          <p:cNvSpPr txBox="1"/>
          <p:nvPr/>
        </p:nvSpPr>
        <p:spPr>
          <a:xfrm>
            <a:off x="8665070" y="2396169"/>
            <a:ext cx="1393330"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Optics/ </a:t>
            </a:r>
          </a:p>
          <a:p>
            <a:pPr algn="ctr"/>
            <a:r>
              <a:rPr lang="en-US" sz="3000" dirty="0">
                <a:latin typeface="Times New Roman" panose="02020603050405020304" pitchFamily="18" charset="0"/>
                <a:cs typeface="Times New Roman" panose="02020603050405020304" pitchFamily="18" charset="0"/>
              </a:rPr>
              <a:t>Sensors</a:t>
            </a:r>
          </a:p>
        </p:txBody>
      </p:sp>
      <p:sp>
        <p:nvSpPr>
          <p:cNvPr id="5" name="Rounded Rectangle 4"/>
          <p:cNvSpPr/>
          <p:nvPr/>
        </p:nvSpPr>
        <p:spPr>
          <a:xfrm>
            <a:off x="819807" y="4162097"/>
            <a:ext cx="2144110"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Images (2D)</a:t>
            </a:r>
          </a:p>
        </p:txBody>
      </p:sp>
      <p:sp>
        <p:nvSpPr>
          <p:cNvPr id="12" name="Rounded Rectangle 11"/>
          <p:cNvSpPr/>
          <p:nvPr/>
        </p:nvSpPr>
        <p:spPr>
          <a:xfrm>
            <a:off x="4399726" y="4162097"/>
            <a:ext cx="2347913"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Geometry (3D)</a:t>
            </a:r>
          </a:p>
          <a:p>
            <a:pPr algn="ctr"/>
            <a:r>
              <a:rPr lang="en-US" sz="2400" i="1" dirty="0">
                <a:solidFill>
                  <a:schemeClr val="accent4"/>
                </a:solidFill>
                <a:latin typeface="Times New Roman" panose="02020603050405020304" pitchFamily="18" charset="0"/>
                <a:cs typeface="Times New Roman" panose="02020603050405020304" pitchFamily="18" charset="0"/>
              </a:rPr>
              <a:t>Shape</a:t>
            </a:r>
          </a:p>
        </p:txBody>
      </p:sp>
      <p:sp>
        <p:nvSpPr>
          <p:cNvPr id="13" name="Rounded Rectangle 12"/>
          <p:cNvSpPr/>
          <p:nvPr/>
        </p:nvSpPr>
        <p:spPr>
          <a:xfrm>
            <a:off x="7027313" y="4162097"/>
            <a:ext cx="2144110"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Photometry</a:t>
            </a:r>
          </a:p>
          <a:p>
            <a:pPr algn="ctr"/>
            <a:r>
              <a:rPr lang="en-US" sz="2400" i="1" dirty="0">
                <a:solidFill>
                  <a:schemeClr val="accent4"/>
                </a:solidFill>
                <a:latin typeface="Times New Roman" panose="02020603050405020304" pitchFamily="18" charset="0"/>
                <a:cs typeface="Times New Roman" panose="02020603050405020304" pitchFamily="18" charset="0"/>
              </a:rPr>
              <a:t>Appearance</a:t>
            </a:r>
          </a:p>
        </p:txBody>
      </p:sp>
      <p:sp>
        <p:nvSpPr>
          <p:cNvPr id="6" name="Right Arrow 5"/>
          <p:cNvSpPr/>
          <p:nvPr/>
        </p:nvSpPr>
        <p:spPr>
          <a:xfrm>
            <a:off x="3121571" y="4350798"/>
            <a:ext cx="1122723" cy="346842"/>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0800000">
            <a:off x="3088930" y="4771695"/>
            <a:ext cx="1122723" cy="346842"/>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44294" y="3920359"/>
            <a:ext cx="5193996" cy="1576551"/>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3869" y="2307504"/>
            <a:ext cx="1839310" cy="1186930"/>
          </a:xfrm>
          <a:prstGeom prst="ellipse">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8159" y="3920358"/>
            <a:ext cx="2557091" cy="1576551"/>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105250" y="5129048"/>
            <a:ext cx="1139044" cy="367380"/>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262716" y="3974304"/>
            <a:ext cx="775149" cy="369332"/>
          </a:xfrm>
          <a:prstGeom prst="rect">
            <a:avLst/>
          </a:prstGeom>
          <a:noFill/>
        </p:spPr>
        <p:txBody>
          <a:bodyPr wrap="none" rtlCol="0">
            <a:spAutoFit/>
          </a:bodyPr>
          <a:lstStyle/>
          <a:p>
            <a:r>
              <a:rPr lang="en-US" dirty="0"/>
              <a:t>Optics</a:t>
            </a:r>
          </a:p>
        </p:txBody>
      </p:sp>
    </p:spTree>
    <p:extLst>
      <p:ext uri="{BB962C8B-B14F-4D97-AF65-F5344CB8AC3E}">
        <p14:creationId xmlns:p14="http://schemas.microsoft.com/office/powerpoint/2010/main" val="1707117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160" y="1340024"/>
            <a:ext cx="9144000" cy="1381207"/>
          </a:xfrm>
          <a:prstGeom prst="rect">
            <a:avLst/>
          </a:prstGeom>
        </p:spPr>
      </p:pic>
      <p:sp>
        <p:nvSpPr>
          <p:cNvPr id="4" name="Rectangle 3">
            <a:extLst>
              <a:ext uri="{FF2B5EF4-FFF2-40B4-BE49-F238E27FC236}">
                <a16:creationId xmlns:a16="http://schemas.microsoft.com/office/drawing/2014/main" id="{C4766108-DD5A-43F0-9728-3F0CF2295016}"/>
              </a:ext>
            </a:extLst>
          </p:cNvPr>
          <p:cNvSpPr/>
          <p:nvPr/>
        </p:nvSpPr>
        <p:spPr>
          <a:xfrm>
            <a:off x="0" y="6244046"/>
            <a:ext cx="10058400" cy="61395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34" name="Picture 10" descr="Vacancy - University of Utah #APE @UofUSpecialEd - IFAPA">
            <a:extLst>
              <a:ext uri="{FF2B5EF4-FFF2-40B4-BE49-F238E27FC236}">
                <a16:creationId xmlns:a16="http://schemas.microsoft.com/office/drawing/2014/main" id="{8691DA9E-C4D1-4191-852B-517FC292FD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2" t="12540" r="5793" b="15351"/>
          <a:stretch/>
        </p:blipFill>
        <p:spPr bwMode="auto">
          <a:xfrm>
            <a:off x="8090330" y="6244046"/>
            <a:ext cx="1864442" cy="5834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C77668-6354-40C2-8643-00F4CA0C41A4}"/>
              </a:ext>
            </a:extLst>
          </p:cNvPr>
          <p:cNvSpPr/>
          <p:nvPr/>
        </p:nvSpPr>
        <p:spPr>
          <a:xfrm>
            <a:off x="0" y="-4"/>
            <a:ext cx="10058400" cy="5796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sz="2400" b="1" dirty="0">
                <a:latin typeface="Times New Roman" panose="02020603050405020304" pitchFamily="18" charset="0"/>
                <a:cs typeface="Times New Roman" panose="02020603050405020304" pitchFamily="18" charset="0"/>
              </a:rPr>
              <a:t>Computational Photography</a:t>
            </a:r>
          </a:p>
        </p:txBody>
      </p:sp>
      <p:sp>
        <p:nvSpPr>
          <p:cNvPr id="2" name="TextBox 1"/>
          <p:cNvSpPr txBox="1"/>
          <p:nvPr/>
        </p:nvSpPr>
        <p:spPr>
          <a:xfrm>
            <a:off x="2850949" y="786026"/>
            <a:ext cx="4538422"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Computational Photography</a:t>
            </a:r>
          </a:p>
        </p:txBody>
      </p:sp>
      <p:sp>
        <p:nvSpPr>
          <p:cNvPr id="8" name="TextBox 7"/>
          <p:cNvSpPr txBox="1"/>
          <p:nvPr/>
        </p:nvSpPr>
        <p:spPr>
          <a:xfrm>
            <a:off x="0" y="2396171"/>
            <a:ext cx="1725151"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Computer</a:t>
            </a:r>
          </a:p>
          <a:p>
            <a:pPr algn="ctr"/>
            <a:r>
              <a:rPr lang="en-US" sz="3000" dirty="0">
                <a:latin typeface="Times New Roman" panose="02020603050405020304" pitchFamily="18" charset="0"/>
                <a:cs typeface="Times New Roman" panose="02020603050405020304" pitchFamily="18" charset="0"/>
              </a:rPr>
              <a:t>Vision</a:t>
            </a:r>
          </a:p>
        </p:txBody>
      </p:sp>
      <p:sp>
        <p:nvSpPr>
          <p:cNvPr id="9" name="TextBox 8"/>
          <p:cNvSpPr txBox="1"/>
          <p:nvPr/>
        </p:nvSpPr>
        <p:spPr>
          <a:xfrm>
            <a:off x="2850949" y="2396171"/>
            <a:ext cx="1725151"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Computer</a:t>
            </a:r>
          </a:p>
          <a:p>
            <a:pPr algn="ctr"/>
            <a:r>
              <a:rPr lang="en-US" sz="3000" dirty="0">
                <a:latin typeface="Times New Roman" panose="02020603050405020304" pitchFamily="18" charset="0"/>
                <a:cs typeface="Times New Roman" panose="02020603050405020304" pitchFamily="18" charset="0"/>
              </a:rPr>
              <a:t>Graphics</a:t>
            </a:r>
          </a:p>
        </p:txBody>
      </p:sp>
      <p:sp>
        <p:nvSpPr>
          <p:cNvPr id="10" name="TextBox 9"/>
          <p:cNvSpPr txBox="1"/>
          <p:nvPr/>
        </p:nvSpPr>
        <p:spPr>
          <a:xfrm>
            <a:off x="5429742" y="2396170"/>
            <a:ext cx="1851789"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Image </a:t>
            </a:r>
          </a:p>
          <a:p>
            <a:pPr algn="ctr"/>
            <a:r>
              <a:rPr lang="en-US" sz="3000" dirty="0">
                <a:latin typeface="Times New Roman" panose="02020603050405020304" pitchFamily="18" charset="0"/>
                <a:cs typeface="Times New Roman" panose="02020603050405020304" pitchFamily="18" charset="0"/>
              </a:rPr>
              <a:t>Processing</a:t>
            </a:r>
          </a:p>
        </p:txBody>
      </p:sp>
      <p:sp>
        <p:nvSpPr>
          <p:cNvPr id="11" name="TextBox 10"/>
          <p:cNvSpPr txBox="1"/>
          <p:nvPr/>
        </p:nvSpPr>
        <p:spPr>
          <a:xfrm>
            <a:off x="8665070" y="2396169"/>
            <a:ext cx="1393330" cy="1015663"/>
          </a:xfrm>
          <a:prstGeom prst="rect">
            <a:avLst/>
          </a:prstGeom>
          <a:noFill/>
        </p:spPr>
        <p:txBody>
          <a:bodyPr wrap="none" rtlCol="0">
            <a:spAutoFit/>
          </a:bodyPr>
          <a:lstStyle/>
          <a:p>
            <a:pPr algn="ctr"/>
            <a:r>
              <a:rPr lang="en-US" sz="3000" dirty="0">
                <a:latin typeface="Times New Roman" panose="02020603050405020304" pitchFamily="18" charset="0"/>
                <a:cs typeface="Times New Roman" panose="02020603050405020304" pitchFamily="18" charset="0"/>
              </a:rPr>
              <a:t>Optics/ </a:t>
            </a:r>
          </a:p>
          <a:p>
            <a:pPr algn="ctr"/>
            <a:r>
              <a:rPr lang="en-US" sz="3000" dirty="0">
                <a:latin typeface="Times New Roman" panose="02020603050405020304" pitchFamily="18" charset="0"/>
                <a:cs typeface="Times New Roman" panose="02020603050405020304" pitchFamily="18" charset="0"/>
              </a:rPr>
              <a:t>Sensors</a:t>
            </a:r>
          </a:p>
        </p:txBody>
      </p:sp>
      <p:sp>
        <p:nvSpPr>
          <p:cNvPr id="5" name="Rounded Rectangle 4"/>
          <p:cNvSpPr/>
          <p:nvPr/>
        </p:nvSpPr>
        <p:spPr>
          <a:xfrm>
            <a:off x="819807" y="4162097"/>
            <a:ext cx="2144110"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Images (2D)</a:t>
            </a:r>
          </a:p>
        </p:txBody>
      </p:sp>
      <p:sp>
        <p:nvSpPr>
          <p:cNvPr id="12" name="Rounded Rectangle 11"/>
          <p:cNvSpPr/>
          <p:nvPr/>
        </p:nvSpPr>
        <p:spPr>
          <a:xfrm>
            <a:off x="4399726" y="4162097"/>
            <a:ext cx="2347913"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Geometry (3D)</a:t>
            </a:r>
          </a:p>
          <a:p>
            <a:pPr algn="ctr"/>
            <a:r>
              <a:rPr lang="en-US" sz="2400" i="1" dirty="0">
                <a:solidFill>
                  <a:schemeClr val="accent4"/>
                </a:solidFill>
                <a:latin typeface="Times New Roman" panose="02020603050405020304" pitchFamily="18" charset="0"/>
                <a:cs typeface="Times New Roman" panose="02020603050405020304" pitchFamily="18" charset="0"/>
              </a:rPr>
              <a:t>Shape</a:t>
            </a:r>
          </a:p>
        </p:txBody>
      </p:sp>
      <p:sp>
        <p:nvSpPr>
          <p:cNvPr id="13" name="Rounded Rectangle 12"/>
          <p:cNvSpPr/>
          <p:nvPr/>
        </p:nvSpPr>
        <p:spPr>
          <a:xfrm>
            <a:off x="7027313" y="4162097"/>
            <a:ext cx="2144110" cy="1114096"/>
          </a:xfrm>
          <a:prstGeom prst="round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Times New Roman" panose="02020603050405020304" pitchFamily="18" charset="0"/>
                <a:cs typeface="Times New Roman" panose="02020603050405020304" pitchFamily="18" charset="0"/>
              </a:rPr>
              <a:t>Photometry</a:t>
            </a:r>
          </a:p>
          <a:p>
            <a:pPr algn="ctr"/>
            <a:r>
              <a:rPr lang="en-US" sz="2400" i="1" dirty="0">
                <a:solidFill>
                  <a:schemeClr val="accent4"/>
                </a:solidFill>
                <a:latin typeface="Times New Roman" panose="02020603050405020304" pitchFamily="18" charset="0"/>
                <a:cs typeface="Times New Roman" panose="02020603050405020304" pitchFamily="18" charset="0"/>
              </a:rPr>
              <a:t>Appearance</a:t>
            </a:r>
          </a:p>
        </p:txBody>
      </p:sp>
      <p:sp>
        <p:nvSpPr>
          <p:cNvPr id="6" name="Right Arrow 5"/>
          <p:cNvSpPr/>
          <p:nvPr/>
        </p:nvSpPr>
        <p:spPr>
          <a:xfrm>
            <a:off x="3121571" y="4350798"/>
            <a:ext cx="1122723" cy="346842"/>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0800000">
            <a:off x="3088930" y="4771695"/>
            <a:ext cx="1122723" cy="346842"/>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56743" y="3930869"/>
            <a:ext cx="3529592" cy="1576551"/>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307724" y="2359860"/>
            <a:ext cx="2081647" cy="1203147"/>
          </a:xfrm>
          <a:prstGeom prst="ellipse">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62716" y="3974304"/>
            <a:ext cx="775149" cy="369332"/>
          </a:xfrm>
          <a:prstGeom prst="rect">
            <a:avLst/>
          </a:prstGeom>
          <a:noFill/>
        </p:spPr>
        <p:txBody>
          <a:bodyPr wrap="none" rtlCol="0">
            <a:spAutoFit/>
          </a:bodyPr>
          <a:lstStyle/>
          <a:p>
            <a:r>
              <a:rPr lang="en-US" dirty="0"/>
              <a:t>Optics</a:t>
            </a:r>
          </a:p>
        </p:txBody>
      </p:sp>
      <p:sp>
        <p:nvSpPr>
          <p:cNvPr id="19" name="TextBox 18"/>
          <p:cNvSpPr txBox="1"/>
          <p:nvPr/>
        </p:nvSpPr>
        <p:spPr>
          <a:xfrm>
            <a:off x="3262715" y="5182650"/>
            <a:ext cx="905248" cy="369332"/>
          </a:xfrm>
          <a:prstGeom prst="rect">
            <a:avLst/>
          </a:prstGeom>
          <a:noFill/>
        </p:spPr>
        <p:txBody>
          <a:bodyPr wrap="none" rtlCol="0">
            <a:spAutoFit/>
          </a:bodyPr>
          <a:lstStyle/>
          <a:p>
            <a:r>
              <a:rPr lang="en-US" dirty="0"/>
              <a:t>Sensors</a:t>
            </a:r>
          </a:p>
        </p:txBody>
      </p:sp>
    </p:spTree>
    <p:extLst>
      <p:ext uri="{BB962C8B-B14F-4D97-AF65-F5344CB8AC3E}">
        <p14:creationId xmlns:p14="http://schemas.microsoft.com/office/powerpoint/2010/main" val="20267044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3540</TotalTime>
  <Words>3542</Words>
  <Application>Microsoft Office PowerPoint</Application>
  <PresentationFormat>Custom</PresentationFormat>
  <Paragraphs>350</Paragraphs>
  <Slides>37</Slides>
  <Notes>37</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Comic Sans MS</vt:lpstr>
      <vt:lpstr>Times New Roman</vt:lpstr>
      <vt:lpstr>Office Theme</vt:lpstr>
      <vt:lpstr>Multilevel Diffractive Optics in the landscape of Computational Photography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Analysis of Multilevel Diffractive Lenses using Code V</dc:title>
  <dc:creator>Sourangsu Banerji</dc:creator>
  <cp:lastModifiedBy>Sourangsu</cp:lastModifiedBy>
  <cp:revision>218</cp:revision>
  <dcterms:created xsi:type="dcterms:W3CDTF">2020-09-16T16:25:08Z</dcterms:created>
  <dcterms:modified xsi:type="dcterms:W3CDTF">2020-11-02T19:11:12Z</dcterms:modified>
</cp:coreProperties>
</file>